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42"/>
  </p:notesMasterIdLst>
  <p:sldIdLst>
    <p:sldId id="256" r:id="rId2"/>
    <p:sldId id="257" r:id="rId3"/>
    <p:sldId id="259" r:id="rId4"/>
    <p:sldId id="260" r:id="rId5"/>
    <p:sldId id="262" r:id="rId6"/>
    <p:sldId id="264" r:id="rId7"/>
    <p:sldId id="265" r:id="rId8"/>
    <p:sldId id="267" r:id="rId9"/>
    <p:sldId id="266" r:id="rId10"/>
    <p:sldId id="268" r:id="rId11"/>
    <p:sldId id="270" r:id="rId12"/>
    <p:sldId id="263"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7" r:id="rId30"/>
    <p:sldId id="290" r:id="rId31"/>
    <p:sldId id="289" r:id="rId32"/>
    <p:sldId id="293" r:id="rId33"/>
    <p:sldId id="292" r:id="rId34"/>
    <p:sldId id="291" r:id="rId35"/>
    <p:sldId id="299" r:id="rId36"/>
    <p:sldId id="294" r:id="rId37"/>
    <p:sldId id="298" r:id="rId38"/>
    <p:sldId id="295" r:id="rId39"/>
    <p:sldId id="296" r:id="rId40"/>
    <p:sldId id="297" r:id="rId41"/>
  </p:sldIdLst>
  <p:sldSz cx="12192000" cy="6858000"/>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6121" autoAdjust="0"/>
  </p:normalViewPr>
  <p:slideViewPr>
    <p:cSldViewPr snapToGrid="0">
      <p:cViewPr varScale="1">
        <p:scale>
          <a:sx n="97" d="100"/>
          <a:sy n="97"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dirty="0"/>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AFE11BBE-3D80-47E8-B169-4B8CBA36FCCE}" type="datetimeFigureOut">
              <a:rPr lang="en-GB" smtClean="0"/>
              <a:t>31/05/2018</a:t>
            </a:fld>
            <a:endParaRPr lang="en-GB" dirty="0"/>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GB" dirty="0"/>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1911E25B-6700-4000-A7BA-2355E0EEBBBB}" type="slidenum">
              <a:rPr lang="en-GB" smtClean="0"/>
              <a:t>‹#›</a:t>
            </a:fld>
            <a:endParaRPr lang="en-GB" dirty="0"/>
          </a:p>
        </p:txBody>
      </p:sp>
    </p:spTree>
    <p:extLst>
      <p:ext uri="{BB962C8B-B14F-4D97-AF65-F5344CB8AC3E}">
        <p14:creationId xmlns:p14="http://schemas.microsoft.com/office/powerpoint/2010/main" val="109081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a big thanks to David for putting the GDPR in its global context.  </a:t>
            </a:r>
          </a:p>
        </p:txBody>
      </p:sp>
      <p:sp>
        <p:nvSpPr>
          <p:cNvPr id="4" name="Slide Number Placeholder 3"/>
          <p:cNvSpPr>
            <a:spLocks noGrp="1"/>
          </p:cNvSpPr>
          <p:nvPr>
            <p:ph type="sldNum" sz="quarter" idx="10"/>
          </p:nvPr>
        </p:nvSpPr>
        <p:spPr/>
        <p:txBody>
          <a:bodyPr/>
          <a:lstStyle/>
          <a:p>
            <a:fld id="{1911E25B-6700-4000-A7BA-2355E0EEBBBB}" type="slidenum">
              <a:rPr lang="en-GB" smtClean="0"/>
              <a:t>1</a:t>
            </a:fld>
            <a:endParaRPr lang="en-GB" dirty="0"/>
          </a:p>
        </p:txBody>
      </p:sp>
    </p:spTree>
    <p:extLst>
      <p:ext uri="{BB962C8B-B14F-4D97-AF65-F5344CB8AC3E}">
        <p14:creationId xmlns:p14="http://schemas.microsoft.com/office/powerpoint/2010/main" val="366071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mantra is </a:t>
            </a:r>
            <a:r>
              <a:rPr lang="en-GB" b="1" dirty="0"/>
              <a:t>Keep it Simple</a:t>
            </a:r>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10</a:t>
            </a:fld>
            <a:endParaRPr lang="en-GB" dirty="0"/>
          </a:p>
        </p:txBody>
      </p:sp>
    </p:spTree>
    <p:extLst>
      <p:ext uri="{BB962C8B-B14F-4D97-AF65-F5344CB8AC3E}">
        <p14:creationId xmlns:p14="http://schemas.microsoft.com/office/powerpoint/2010/main" val="114990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of organising information in Groups. Bringing together information that is relevant to each other (</a:t>
            </a:r>
            <a:r>
              <a:rPr lang="en-GB" dirty="0" err="1"/>
              <a:t>eg</a:t>
            </a:r>
            <a:r>
              <a:rPr lang="en-GB" dirty="0"/>
              <a:t> collections, projects...)</a:t>
            </a:r>
          </a:p>
          <a:p>
            <a:endParaRPr lang="en-GB" dirty="0"/>
          </a:p>
          <a:p>
            <a:r>
              <a:rPr lang="en-GB" dirty="0"/>
              <a:t>Each group / collection / project can then be managed as a single unit.  </a:t>
            </a:r>
          </a:p>
          <a:p>
            <a:endParaRPr lang="en-GB" dirty="0"/>
          </a:p>
          <a:p>
            <a:r>
              <a:rPr lang="en-GB" dirty="0"/>
              <a:t>All items relating to a project – regardless of format – can then be organised, starting from a broad definition of the ‘group’ (</a:t>
            </a:r>
            <a:r>
              <a:rPr lang="en-GB" dirty="0" err="1"/>
              <a:t>ie</a:t>
            </a:r>
            <a:r>
              <a:rPr lang="en-GB" dirty="0"/>
              <a:t> Title)</a:t>
            </a:r>
          </a:p>
          <a:p>
            <a:r>
              <a:rPr lang="en-GB" dirty="0"/>
              <a:t> then, if required for further subdivided into more manageable groupings.  </a:t>
            </a:r>
          </a:p>
          <a:p>
            <a:endParaRPr lang="en-GB" dirty="0"/>
          </a:p>
          <a:p>
            <a:r>
              <a:rPr lang="en-GB" dirty="0"/>
              <a:t>All items relating to a project</a:t>
            </a:r>
          </a:p>
          <a:p>
            <a:r>
              <a:rPr lang="en-GB" dirty="0"/>
              <a:t>	Paper – in filing cabinet</a:t>
            </a:r>
          </a:p>
          <a:p>
            <a:r>
              <a:rPr lang="en-GB" dirty="0"/>
              <a:t>		Photocopies, Photographs, accounts, maps, etc…</a:t>
            </a:r>
          </a:p>
          <a:p>
            <a:r>
              <a:rPr lang="en-GB" dirty="0"/>
              <a:t>	Database – on computer</a:t>
            </a:r>
          </a:p>
          <a:p>
            <a:r>
              <a:rPr lang="en-GB" dirty="0"/>
              <a:t>		List, spreadsheets etc…</a:t>
            </a:r>
          </a:p>
          <a:p>
            <a:r>
              <a:rPr lang="en-GB" dirty="0"/>
              <a:t>	Correspondence in both paper and email system</a:t>
            </a:r>
          </a:p>
          <a:p>
            <a:r>
              <a:rPr lang="en-GB" dirty="0"/>
              <a:t>	Notes, minutes, telephone messages etc. </a:t>
            </a:r>
          </a:p>
          <a:p>
            <a:endParaRPr lang="en-GB" dirty="0"/>
          </a:p>
          <a:p>
            <a:r>
              <a:rPr lang="en-GB" dirty="0"/>
              <a:t>These are often stored in different ways and places.</a:t>
            </a:r>
          </a:p>
          <a:p>
            <a:r>
              <a:rPr lang="en-GB" dirty="0"/>
              <a:t>You need to know where the constituent parts of the group is</a:t>
            </a:r>
          </a:p>
          <a:p>
            <a:pPr marL="175771" indent="-175771">
              <a:buFontTx/>
              <a:buChar char="-"/>
            </a:pPr>
            <a:r>
              <a:rPr lang="en-GB" dirty="0"/>
              <a:t>how is it stored, </a:t>
            </a:r>
          </a:p>
          <a:p>
            <a:pPr marL="175771" indent="-175771">
              <a:buFontTx/>
              <a:buChar char="-"/>
            </a:pPr>
            <a:r>
              <a:rPr lang="en-GB" dirty="0"/>
              <a:t>who has access </a:t>
            </a:r>
          </a:p>
          <a:p>
            <a:pPr marL="175771" indent="-175771">
              <a:buFontTx/>
              <a:buChar char="-"/>
            </a:pPr>
            <a:r>
              <a:rPr lang="en-GB" dirty="0"/>
              <a:t>what would happen if you lost any of it. </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11</a:t>
            </a:fld>
            <a:endParaRPr lang="en-GB" dirty="0"/>
          </a:p>
        </p:txBody>
      </p:sp>
    </p:spTree>
    <p:extLst>
      <p:ext uri="{BB962C8B-B14F-4D97-AF65-F5344CB8AC3E}">
        <p14:creationId xmlns:p14="http://schemas.microsoft.com/office/powerpoint/2010/main" val="244298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yourself </a:t>
            </a:r>
          </a:p>
          <a:p>
            <a:r>
              <a:rPr lang="en-GB" dirty="0"/>
              <a:t>Does your information have Value to the organisation </a:t>
            </a:r>
          </a:p>
          <a:p>
            <a:r>
              <a:rPr lang="en-GB" dirty="0"/>
              <a:t>Will it cost to reacquire it</a:t>
            </a:r>
          </a:p>
          <a:p>
            <a:r>
              <a:rPr lang="en-GB" dirty="0"/>
              <a:t>Would there be legal, reputational or financial repercussion</a:t>
            </a:r>
          </a:p>
          <a:p>
            <a:r>
              <a:rPr lang="en-GB" dirty="0"/>
              <a:t>Would it affect how you do your job if you couldn’t access it</a:t>
            </a:r>
          </a:p>
          <a:p>
            <a:r>
              <a:rPr lang="en-GB" dirty="0"/>
              <a:t>What are the consequences of not having the information </a:t>
            </a:r>
          </a:p>
          <a:p>
            <a:r>
              <a:rPr lang="en-GB" dirty="0"/>
              <a:t>What are the risk…</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12</a:t>
            </a:fld>
            <a:endParaRPr lang="en-GB" dirty="0"/>
          </a:p>
        </p:txBody>
      </p:sp>
    </p:spTree>
    <p:extLst>
      <p:ext uri="{BB962C8B-B14F-4D97-AF65-F5344CB8AC3E}">
        <p14:creationId xmlns:p14="http://schemas.microsoft.com/office/powerpoint/2010/main" val="333274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RISKS</a:t>
            </a:r>
          </a:p>
          <a:p>
            <a:endParaRPr lang="en-GB" dirty="0"/>
          </a:p>
          <a:p>
            <a:r>
              <a:rPr lang="en-GB" dirty="0"/>
              <a:t>Loss – what would happen if you permanently lost your information</a:t>
            </a:r>
          </a:p>
          <a:p>
            <a:r>
              <a:rPr lang="en-GB" dirty="0"/>
              <a:t>Not accurate – can you trust the accuracy of your data, has it been superseded / updated / corrupted (</a:t>
            </a:r>
            <a:r>
              <a:rPr lang="en-GB" dirty="0" err="1"/>
              <a:t>ie</a:t>
            </a:r>
            <a:r>
              <a:rPr lang="en-GB" dirty="0"/>
              <a:t>. is it out of date)</a:t>
            </a:r>
          </a:p>
          <a:p>
            <a:r>
              <a:rPr lang="en-GB" dirty="0"/>
              <a:t>Tampering – can you trust it has not been tampered with (</a:t>
            </a:r>
            <a:r>
              <a:rPr lang="en-GB" dirty="0" err="1"/>
              <a:t>ie</a:t>
            </a:r>
            <a:r>
              <a:rPr lang="en-GB" dirty="0"/>
              <a:t> who has permission to access / edit the data)</a:t>
            </a:r>
          </a:p>
          <a:p>
            <a:r>
              <a:rPr lang="en-GB" dirty="0"/>
              <a:t>Inappropriate disclosure – could it be disclosed either by accident or on propose. </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13</a:t>
            </a:fld>
            <a:endParaRPr lang="en-GB" dirty="0"/>
          </a:p>
        </p:txBody>
      </p:sp>
    </p:spTree>
    <p:extLst>
      <p:ext uri="{BB962C8B-B14F-4D97-AF65-F5344CB8AC3E}">
        <p14:creationId xmlns:p14="http://schemas.microsoft.com/office/powerpoint/2010/main" val="111069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will you find your information</a:t>
            </a:r>
          </a:p>
          <a:p>
            <a:r>
              <a:rPr lang="en-GB" dirty="0"/>
              <a:t>It might be as simple as looking in a filing cabinet but it could be as a complex digital search of emails.  </a:t>
            </a:r>
          </a:p>
          <a:p>
            <a:r>
              <a:rPr lang="en-GB" dirty="0"/>
              <a:t>Here are two example of what type of search your might be required to do under GDPR</a:t>
            </a:r>
          </a:p>
          <a:p>
            <a:r>
              <a:rPr lang="en-GB" dirty="0"/>
              <a:t>It must be possible to find generic information from your filing and email system without referencing specific names, to meet privacy requirements.</a:t>
            </a:r>
          </a:p>
          <a:p>
            <a:r>
              <a:rPr lang="en-GB" dirty="0"/>
              <a:t>It must be possible to search within the information to find files created within a specific date range.</a:t>
            </a:r>
          </a:p>
          <a:p>
            <a:endParaRPr lang="en-GB" dirty="0"/>
          </a:p>
          <a:p>
            <a:r>
              <a:rPr lang="en-GB" dirty="0"/>
              <a:t>It is important to consider these requirements because they impact upon how you store your information and any aids/technology used for searching and indexing it.  Databases like MS Access are great in storing and sorting information but they are bad at searching for information.  </a:t>
            </a:r>
          </a:p>
        </p:txBody>
      </p:sp>
      <p:sp>
        <p:nvSpPr>
          <p:cNvPr id="4" name="Slide Number Placeholder 3"/>
          <p:cNvSpPr>
            <a:spLocks noGrp="1"/>
          </p:cNvSpPr>
          <p:nvPr>
            <p:ph type="sldNum" sz="quarter" idx="10"/>
          </p:nvPr>
        </p:nvSpPr>
        <p:spPr/>
        <p:txBody>
          <a:bodyPr/>
          <a:lstStyle/>
          <a:p>
            <a:fld id="{1911E25B-6700-4000-A7BA-2355E0EEBBBB}" type="slidenum">
              <a:rPr lang="en-GB" smtClean="0"/>
              <a:t>14</a:t>
            </a:fld>
            <a:endParaRPr lang="en-GB" dirty="0"/>
          </a:p>
        </p:txBody>
      </p:sp>
    </p:spTree>
    <p:extLst>
      <p:ext uri="{BB962C8B-B14F-4D97-AF65-F5344CB8AC3E}">
        <p14:creationId xmlns:p14="http://schemas.microsoft.com/office/powerpoint/2010/main" val="397345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comply with GDPR we have to be able to complete subject information requests.  </a:t>
            </a:r>
          </a:p>
          <a:p>
            <a:r>
              <a:rPr lang="en-GB" dirty="0"/>
              <a:t>To do this we need to be able to do all four of these examples:</a:t>
            </a:r>
          </a:p>
          <a:p>
            <a:endParaRPr lang="en-GB" dirty="0"/>
          </a:p>
          <a:p>
            <a:r>
              <a:rPr lang="en-GB" dirty="0"/>
              <a:t>Are the individual files inside an information group private, requiring only the person that created the file to be able to access the information?</a:t>
            </a:r>
          </a:p>
          <a:p>
            <a:r>
              <a:rPr lang="en-GB" dirty="0"/>
              <a:t>Is everything within the information group protectively marked allowing only those with the right clearance to access them?</a:t>
            </a:r>
          </a:p>
          <a:p>
            <a:r>
              <a:rPr lang="en-GB" dirty="0"/>
              <a:t>Can the information within the information group be published openly?</a:t>
            </a:r>
          </a:p>
          <a:p>
            <a:r>
              <a:rPr lang="en-GB" dirty="0"/>
              <a:t>Will you be able to release individual items inside the information group within 20 working days of a request?</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15</a:t>
            </a:fld>
            <a:endParaRPr lang="en-GB" dirty="0"/>
          </a:p>
        </p:txBody>
      </p:sp>
    </p:spTree>
    <p:extLst>
      <p:ext uri="{BB962C8B-B14F-4D97-AF65-F5344CB8AC3E}">
        <p14:creationId xmlns:p14="http://schemas.microsoft.com/office/powerpoint/2010/main" val="219215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Excel Spreadsheet  - this is what your being asked to do.  </a:t>
            </a:r>
          </a:p>
        </p:txBody>
      </p:sp>
      <p:sp>
        <p:nvSpPr>
          <p:cNvPr id="4" name="Slide Number Placeholder 3"/>
          <p:cNvSpPr>
            <a:spLocks noGrp="1"/>
          </p:cNvSpPr>
          <p:nvPr>
            <p:ph type="sldNum" sz="quarter" idx="10"/>
          </p:nvPr>
        </p:nvSpPr>
        <p:spPr/>
        <p:txBody>
          <a:bodyPr/>
          <a:lstStyle/>
          <a:p>
            <a:fld id="{1911E25B-6700-4000-A7BA-2355E0EEBBBB}" type="slidenum">
              <a:rPr lang="en-GB" smtClean="0"/>
              <a:t>16</a:t>
            </a:fld>
            <a:endParaRPr lang="en-GB" dirty="0"/>
          </a:p>
        </p:txBody>
      </p:sp>
    </p:spTree>
    <p:extLst>
      <p:ext uri="{BB962C8B-B14F-4D97-AF65-F5344CB8AC3E}">
        <p14:creationId xmlns:p14="http://schemas.microsoft.com/office/powerpoint/2010/main" val="302785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 shot from the template spread sheet  we sent round with example from the Archive on my Missions and Parishes collection.  </a:t>
            </a:r>
          </a:p>
          <a:p>
            <a:r>
              <a:rPr lang="en-GB" dirty="0"/>
              <a:t>This is just a start for me.  </a:t>
            </a:r>
          </a:p>
          <a:p>
            <a:r>
              <a:rPr lang="en-GB" dirty="0"/>
              <a:t>This was from the top of my head, I was able to fill each field with the information I knew about the collection where its was stored etc.  </a:t>
            </a:r>
          </a:p>
          <a:p>
            <a:r>
              <a:rPr lang="en-GB" dirty="0"/>
              <a:t>I now need to go back over this and make sure the information is correct.  </a:t>
            </a:r>
          </a:p>
          <a:p>
            <a:endParaRPr lang="en-GB" dirty="0"/>
          </a:p>
          <a:p>
            <a:r>
              <a:rPr lang="en-GB" dirty="0"/>
              <a:t>My point here is you already know this.  You do it every day.  </a:t>
            </a:r>
          </a:p>
          <a:p>
            <a:r>
              <a:rPr lang="en-GB" dirty="0"/>
              <a:t>When you are asked for something you know where to find it or you know someone who does.  </a:t>
            </a:r>
          </a:p>
          <a:p>
            <a:r>
              <a:rPr lang="en-GB" dirty="0"/>
              <a:t>So its nothing to be overwhelmed by.  </a:t>
            </a:r>
          </a:p>
        </p:txBody>
      </p:sp>
      <p:sp>
        <p:nvSpPr>
          <p:cNvPr id="4" name="Slide Number Placeholder 3"/>
          <p:cNvSpPr>
            <a:spLocks noGrp="1"/>
          </p:cNvSpPr>
          <p:nvPr>
            <p:ph type="sldNum" sz="quarter" idx="10"/>
          </p:nvPr>
        </p:nvSpPr>
        <p:spPr/>
        <p:txBody>
          <a:bodyPr/>
          <a:lstStyle/>
          <a:p>
            <a:fld id="{1911E25B-6700-4000-A7BA-2355E0EEBBBB}" type="slidenum">
              <a:rPr lang="en-GB" smtClean="0"/>
              <a:t>17</a:t>
            </a:fld>
            <a:endParaRPr lang="en-GB" dirty="0"/>
          </a:p>
        </p:txBody>
      </p:sp>
    </p:spTree>
    <p:extLst>
      <p:ext uri="{BB962C8B-B14F-4D97-AF65-F5344CB8AC3E}">
        <p14:creationId xmlns:p14="http://schemas.microsoft.com/office/powerpoint/2010/main" val="104232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Guide we take you through each of the 15 Fields of information that we require to stay compliant.  </a:t>
            </a:r>
          </a:p>
          <a:p>
            <a:endParaRPr lang="en-GB" dirty="0"/>
          </a:p>
          <a:p>
            <a:r>
              <a:rPr lang="en-GB" dirty="0"/>
              <a:t>Its hard to present these in such a way that makes it clear So I’ve taken each Field and broken that down.  </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18</a:t>
            </a:fld>
            <a:endParaRPr lang="en-GB" dirty="0"/>
          </a:p>
        </p:txBody>
      </p:sp>
    </p:spTree>
    <p:extLst>
      <p:ext uri="{BB962C8B-B14F-4D97-AF65-F5344CB8AC3E}">
        <p14:creationId xmlns:p14="http://schemas.microsoft.com/office/powerpoint/2010/main" val="3863302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Information Number or ID is an identifier - this can be used to recall the Information Group</a:t>
            </a:r>
          </a:p>
          <a:p>
            <a:r>
              <a:rPr lang="en-GB" dirty="0"/>
              <a:t>You create the id number and eventual ‘key’ of these to be able to locate your information groups</a:t>
            </a:r>
          </a:p>
        </p:txBody>
      </p:sp>
      <p:sp>
        <p:nvSpPr>
          <p:cNvPr id="4" name="Slide Number Placeholder 3"/>
          <p:cNvSpPr>
            <a:spLocks noGrp="1"/>
          </p:cNvSpPr>
          <p:nvPr>
            <p:ph type="sldNum" sz="quarter" idx="10"/>
          </p:nvPr>
        </p:nvSpPr>
        <p:spPr/>
        <p:txBody>
          <a:bodyPr/>
          <a:lstStyle/>
          <a:p>
            <a:fld id="{1911E25B-6700-4000-A7BA-2355E0EEBBBB}" type="slidenum">
              <a:rPr lang="en-GB" smtClean="0"/>
              <a:t>19</a:t>
            </a:fld>
            <a:endParaRPr lang="en-GB" dirty="0"/>
          </a:p>
        </p:txBody>
      </p:sp>
    </p:spTree>
    <p:extLst>
      <p:ext uri="{BB962C8B-B14F-4D97-AF65-F5344CB8AC3E}">
        <p14:creationId xmlns:p14="http://schemas.microsoft.com/office/powerpoint/2010/main" val="21744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19 Agencies / Commissions that help carry out the work of the Bishops’ Conference.  These Agencies have an advisory function but some also have executive functions; most are semi- autonomous, but all create records.  All hold personal and sensitive information, from list of contributors to personal medical records.      The new </a:t>
            </a:r>
            <a:r>
              <a:rPr lang="en-GB" b="1" dirty="0"/>
              <a:t>Data Regulation</a:t>
            </a:r>
            <a:r>
              <a:rPr lang="en-GB" dirty="0"/>
              <a:t> gives people a bigger say in what we do with their information.  It is our responsibility to manage that information in a responsible and transparent way.  </a:t>
            </a:r>
          </a:p>
          <a:p>
            <a:endParaRPr lang="en-GB" dirty="0"/>
          </a:p>
          <a:p>
            <a:r>
              <a:rPr lang="en-GB" dirty="0"/>
              <a:t>This will mean some big changes for people.  But rather than a bad thing we should see this as an opportunity to look at </a:t>
            </a:r>
            <a:r>
              <a:rPr lang="en-GB" b="1" dirty="0"/>
              <a:t>what we DO</a:t>
            </a:r>
            <a:r>
              <a:rPr lang="en-GB" dirty="0"/>
              <a:t> and how can we </a:t>
            </a:r>
            <a:r>
              <a:rPr lang="en-GB" b="1" dirty="0"/>
              <a:t>do it better</a:t>
            </a:r>
            <a:r>
              <a:rPr lang="en-GB" dirty="0"/>
              <a:t>.  </a:t>
            </a:r>
          </a:p>
        </p:txBody>
      </p:sp>
      <p:sp>
        <p:nvSpPr>
          <p:cNvPr id="4" name="Slide Number Placeholder 3"/>
          <p:cNvSpPr>
            <a:spLocks noGrp="1"/>
          </p:cNvSpPr>
          <p:nvPr>
            <p:ph type="sldNum" sz="quarter" idx="10"/>
          </p:nvPr>
        </p:nvSpPr>
        <p:spPr/>
        <p:txBody>
          <a:bodyPr/>
          <a:lstStyle/>
          <a:p>
            <a:fld id="{1911E25B-6700-4000-A7BA-2355E0EEBBBB}" type="slidenum">
              <a:rPr lang="en-GB" smtClean="0"/>
              <a:t>2</a:t>
            </a:fld>
            <a:endParaRPr lang="en-GB" dirty="0"/>
          </a:p>
        </p:txBody>
      </p:sp>
    </p:spTree>
    <p:extLst>
      <p:ext uri="{BB962C8B-B14F-4D97-AF65-F5344CB8AC3E}">
        <p14:creationId xmlns:p14="http://schemas.microsoft.com/office/powerpoint/2010/main" val="355214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Name of Information Group – this is the name you give  the group</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20</a:t>
            </a:fld>
            <a:endParaRPr lang="en-GB" dirty="0"/>
          </a:p>
        </p:txBody>
      </p:sp>
    </p:spTree>
    <p:extLst>
      <p:ext uri="{BB962C8B-B14F-4D97-AF65-F5344CB8AC3E}">
        <p14:creationId xmlns:p14="http://schemas.microsoft.com/office/powerpoint/2010/main" val="1616783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simple description of what this Information Group is all about</a:t>
            </a:r>
          </a:p>
        </p:txBody>
      </p:sp>
      <p:sp>
        <p:nvSpPr>
          <p:cNvPr id="4" name="Slide Number Placeholder 3"/>
          <p:cNvSpPr>
            <a:spLocks noGrp="1"/>
          </p:cNvSpPr>
          <p:nvPr>
            <p:ph type="sldNum" sz="quarter" idx="10"/>
          </p:nvPr>
        </p:nvSpPr>
        <p:spPr/>
        <p:txBody>
          <a:bodyPr/>
          <a:lstStyle/>
          <a:p>
            <a:fld id="{1911E25B-6700-4000-A7BA-2355E0EEBBBB}" type="slidenum">
              <a:rPr lang="en-GB" smtClean="0"/>
              <a:t>21</a:t>
            </a:fld>
            <a:endParaRPr lang="en-GB" dirty="0"/>
          </a:p>
        </p:txBody>
      </p:sp>
    </p:spTree>
    <p:extLst>
      <p:ext uri="{BB962C8B-B14F-4D97-AF65-F5344CB8AC3E}">
        <p14:creationId xmlns:p14="http://schemas.microsoft.com/office/powerpoint/2010/main" val="65956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‘Information Group’</a:t>
            </a:r>
          </a:p>
        </p:txBody>
      </p:sp>
      <p:sp>
        <p:nvSpPr>
          <p:cNvPr id="4" name="Slide Number Placeholder 3"/>
          <p:cNvSpPr>
            <a:spLocks noGrp="1"/>
          </p:cNvSpPr>
          <p:nvPr>
            <p:ph type="sldNum" sz="quarter" idx="10"/>
          </p:nvPr>
        </p:nvSpPr>
        <p:spPr/>
        <p:txBody>
          <a:bodyPr/>
          <a:lstStyle/>
          <a:p>
            <a:fld id="{1911E25B-6700-4000-A7BA-2355E0EEBBBB}" type="slidenum">
              <a:rPr lang="en-GB" smtClean="0"/>
              <a:t>22</a:t>
            </a:fld>
            <a:endParaRPr lang="en-GB" dirty="0"/>
          </a:p>
        </p:txBody>
      </p:sp>
    </p:spTree>
    <p:extLst>
      <p:ext uri="{BB962C8B-B14F-4D97-AF65-F5344CB8AC3E}">
        <p14:creationId xmlns:p14="http://schemas.microsoft.com/office/powerpoint/2010/main" val="1212998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Owner is a strange term in this context.  Its more the user, some times the creator, who is responsible for the information.  Its important because is says something about the authenticity of the information can you .  </a:t>
            </a:r>
          </a:p>
        </p:txBody>
      </p:sp>
      <p:sp>
        <p:nvSpPr>
          <p:cNvPr id="4" name="Slide Number Placeholder 3"/>
          <p:cNvSpPr>
            <a:spLocks noGrp="1"/>
          </p:cNvSpPr>
          <p:nvPr>
            <p:ph type="sldNum" sz="quarter" idx="10"/>
          </p:nvPr>
        </p:nvSpPr>
        <p:spPr/>
        <p:txBody>
          <a:bodyPr/>
          <a:lstStyle/>
          <a:p>
            <a:fld id="{1911E25B-6700-4000-A7BA-2355E0EEBBBB}" type="slidenum">
              <a:rPr lang="en-GB" smtClean="0"/>
              <a:t>23</a:t>
            </a:fld>
            <a:endParaRPr lang="en-GB" dirty="0"/>
          </a:p>
        </p:txBody>
      </p:sp>
    </p:spTree>
    <p:extLst>
      <p:ext uri="{BB962C8B-B14F-4D97-AF65-F5344CB8AC3E}">
        <p14:creationId xmlns:p14="http://schemas.microsoft.com/office/powerpoint/2010/main" val="297615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Group volume / size / physical - digital presence </a:t>
            </a:r>
          </a:p>
        </p:txBody>
      </p:sp>
      <p:sp>
        <p:nvSpPr>
          <p:cNvPr id="4" name="Slide Number Placeholder 3"/>
          <p:cNvSpPr>
            <a:spLocks noGrp="1"/>
          </p:cNvSpPr>
          <p:nvPr>
            <p:ph type="sldNum" sz="quarter" idx="10"/>
          </p:nvPr>
        </p:nvSpPr>
        <p:spPr/>
        <p:txBody>
          <a:bodyPr/>
          <a:lstStyle/>
          <a:p>
            <a:fld id="{1911E25B-6700-4000-A7BA-2355E0EEBBBB}" type="slidenum">
              <a:rPr lang="en-GB" smtClean="0"/>
              <a:t>24</a:t>
            </a:fld>
            <a:endParaRPr lang="en-GB" dirty="0"/>
          </a:p>
        </p:txBody>
      </p:sp>
    </p:spTree>
    <p:extLst>
      <p:ext uri="{BB962C8B-B14F-4D97-AF65-F5344CB8AC3E}">
        <p14:creationId xmlns:p14="http://schemas.microsoft.com/office/powerpoint/2010/main" val="172081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Information Group hold any Sensitive or Personal DATA</a:t>
            </a:r>
          </a:p>
        </p:txBody>
      </p:sp>
      <p:sp>
        <p:nvSpPr>
          <p:cNvPr id="4" name="Slide Number Placeholder 3"/>
          <p:cNvSpPr>
            <a:spLocks noGrp="1"/>
          </p:cNvSpPr>
          <p:nvPr>
            <p:ph type="sldNum" sz="quarter" idx="10"/>
          </p:nvPr>
        </p:nvSpPr>
        <p:spPr/>
        <p:txBody>
          <a:bodyPr/>
          <a:lstStyle/>
          <a:p>
            <a:fld id="{1911E25B-6700-4000-A7BA-2355E0EEBBBB}" type="slidenum">
              <a:rPr lang="en-GB" smtClean="0"/>
              <a:t>25</a:t>
            </a:fld>
            <a:endParaRPr lang="en-GB" dirty="0"/>
          </a:p>
        </p:txBody>
      </p:sp>
    </p:spTree>
    <p:extLst>
      <p:ext uri="{BB962C8B-B14F-4D97-AF65-F5344CB8AC3E}">
        <p14:creationId xmlns:p14="http://schemas.microsoft.com/office/powerpoint/2010/main" val="3976662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 requirements for the Information Group</a:t>
            </a:r>
          </a:p>
        </p:txBody>
      </p:sp>
      <p:sp>
        <p:nvSpPr>
          <p:cNvPr id="4" name="Slide Number Placeholder 3"/>
          <p:cNvSpPr>
            <a:spLocks noGrp="1"/>
          </p:cNvSpPr>
          <p:nvPr>
            <p:ph type="sldNum" sz="quarter" idx="10"/>
          </p:nvPr>
        </p:nvSpPr>
        <p:spPr/>
        <p:txBody>
          <a:bodyPr/>
          <a:lstStyle/>
          <a:p>
            <a:fld id="{1911E25B-6700-4000-A7BA-2355E0EEBBBB}" type="slidenum">
              <a:rPr lang="en-GB" smtClean="0"/>
              <a:t>26</a:t>
            </a:fld>
            <a:endParaRPr lang="en-GB" dirty="0"/>
          </a:p>
        </p:txBody>
      </p:sp>
    </p:spTree>
    <p:extLst>
      <p:ext uri="{BB962C8B-B14F-4D97-AF65-F5344CB8AC3E}">
        <p14:creationId xmlns:p14="http://schemas.microsoft.com/office/powerpoint/2010/main" val="928336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 information within the Group shared and how is this controlled</a:t>
            </a:r>
          </a:p>
        </p:txBody>
      </p:sp>
      <p:sp>
        <p:nvSpPr>
          <p:cNvPr id="4" name="Slide Number Placeholder 3"/>
          <p:cNvSpPr>
            <a:spLocks noGrp="1"/>
          </p:cNvSpPr>
          <p:nvPr>
            <p:ph type="sldNum" sz="quarter" idx="10"/>
          </p:nvPr>
        </p:nvSpPr>
        <p:spPr/>
        <p:txBody>
          <a:bodyPr/>
          <a:lstStyle/>
          <a:p>
            <a:fld id="{1911E25B-6700-4000-A7BA-2355E0EEBBBB}" type="slidenum">
              <a:rPr lang="en-GB" smtClean="0"/>
              <a:t>27</a:t>
            </a:fld>
            <a:endParaRPr lang="en-GB" dirty="0"/>
          </a:p>
        </p:txBody>
      </p:sp>
    </p:spTree>
    <p:extLst>
      <p:ext uri="{BB962C8B-B14F-4D97-AF65-F5344CB8AC3E}">
        <p14:creationId xmlns:p14="http://schemas.microsoft.com/office/powerpoint/2010/main" val="277995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form – Physical ; Digital ; media ;etc </a:t>
            </a:r>
          </a:p>
        </p:txBody>
      </p:sp>
      <p:sp>
        <p:nvSpPr>
          <p:cNvPr id="4" name="Slide Number Placeholder 3"/>
          <p:cNvSpPr>
            <a:spLocks noGrp="1"/>
          </p:cNvSpPr>
          <p:nvPr>
            <p:ph type="sldNum" sz="quarter" idx="10"/>
          </p:nvPr>
        </p:nvSpPr>
        <p:spPr/>
        <p:txBody>
          <a:bodyPr/>
          <a:lstStyle/>
          <a:p>
            <a:fld id="{1911E25B-6700-4000-A7BA-2355E0EEBBBB}" type="slidenum">
              <a:rPr lang="en-GB" smtClean="0"/>
              <a:t>28</a:t>
            </a:fld>
            <a:endParaRPr lang="en-GB" dirty="0"/>
          </a:p>
        </p:txBody>
      </p:sp>
    </p:spTree>
    <p:extLst>
      <p:ext uri="{BB962C8B-B14F-4D97-AF65-F5344CB8AC3E}">
        <p14:creationId xmlns:p14="http://schemas.microsoft.com/office/powerpoint/2010/main" val="978189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Retention Policy for the Information within the Group</a:t>
            </a:r>
          </a:p>
        </p:txBody>
      </p:sp>
      <p:sp>
        <p:nvSpPr>
          <p:cNvPr id="4" name="Slide Number Placeholder 3"/>
          <p:cNvSpPr>
            <a:spLocks noGrp="1"/>
          </p:cNvSpPr>
          <p:nvPr>
            <p:ph type="sldNum" sz="quarter" idx="10"/>
          </p:nvPr>
        </p:nvSpPr>
        <p:spPr/>
        <p:txBody>
          <a:bodyPr/>
          <a:lstStyle/>
          <a:p>
            <a:fld id="{1911E25B-6700-4000-A7BA-2355E0EEBBBB}" type="slidenum">
              <a:rPr lang="en-GB" smtClean="0"/>
              <a:t>29</a:t>
            </a:fld>
            <a:endParaRPr lang="en-GB" dirty="0"/>
          </a:p>
        </p:txBody>
      </p:sp>
    </p:spTree>
    <p:extLst>
      <p:ext uri="{BB962C8B-B14F-4D97-AF65-F5344CB8AC3E}">
        <p14:creationId xmlns:p14="http://schemas.microsoft.com/office/powerpoint/2010/main" val="336096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over the past few months been working on new policies, procedures. Pro rata forms and guides to help us all adjust to this new way of working.   We have tried to prepare you for these changes by sending out Advice Notices, I hope that these have been useful and mean that a lot of the information that we are presenting to you today will not be a total shock.  </a:t>
            </a:r>
          </a:p>
          <a:p>
            <a:r>
              <a:rPr lang="en-GB" dirty="0"/>
              <a:t>What you’ve received so far ….. </a:t>
            </a:r>
          </a:p>
          <a:p>
            <a:pPr marL="175771" indent="-175771">
              <a:buFont typeface="Arial" panose="020B0604020202020204" pitchFamily="34" charset="0"/>
              <a:buChar char="•"/>
            </a:pPr>
            <a:r>
              <a:rPr lang="en-GB" dirty="0"/>
              <a:t>A brief Guide to Data Protection</a:t>
            </a:r>
          </a:p>
          <a:p>
            <a:pPr marL="175771" indent="-175771">
              <a:buFont typeface="Arial" panose="020B0604020202020204" pitchFamily="34" charset="0"/>
              <a:buChar char="•"/>
            </a:pPr>
            <a:r>
              <a:rPr lang="en-GB" dirty="0"/>
              <a:t>Information Audit Guide and Work Sheet – which I will run through in more detail today</a:t>
            </a:r>
          </a:p>
          <a:p>
            <a:r>
              <a:rPr lang="en-GB" dirty="0"/>
              <a:t>We were hoping to send out more but time got away from us -  so I have prepared a Pack for you today</a:t>
            </a:r>
          </a:p>
          <a:p>
            <a:endParaRPr lang="en-GB" dirty="0"/>
          </a:p>
          <a:p>
            <a:r>
              <a:rPr lang="en-GB" dirty="0"/>
              <a:t>In the pack that you will not have seen before are </a:t>
            </a:r>
          </a:p>
          <a:p>
            <a:pPr marL="175771" indent="-175771">
              <a:buFont typeface="Arial" panose="020B0604020202020204" pitchFamily="34" charset="0"/>
              <a:buChar char="•"/>
            </a:pPr>
            <a:r>
              <a:rPr lang="en-GB" dirty="0"/>
              <a:t>Retention and Disposal Guide and Schedule – which will help you determine what to keep and what to destroy.</a:t>
            </a:r>
          </a:p>
          <a:p>
            <a:pPr marL="175771" indent="-175771">
              <a:buFont typeface="Arial" panose="020B0604020202020204" pitchFamily="34" charset="0"/>
              <a:buChar char="•"/>
            </a:pPr>
            <a:r>
              <a:rPr lang="en-GB" dirty="0"/>
              <a:t>Data Protection Policy</a:t>
            </a:r>
          </a:p>
          <a:p>
            <a:pPr marL="175771" indent="-175771">
              <a:buFont typeface="Arial" panose="020B0604020202020204" pitchFamily="34" charset="0"/>
              <a:buChar char="•"/>
            </a:pPr>
            <a:r>
              <a:rPr lang="en-GB" dirty="0"/>
              <a:t>Computer Usage Policy</a:t>
            </a:r>
          </a:p>
          <a:p>
            <a:pPr marL="175771" indent="-175771">
              <a:buFont typeface="Arial" panose="020B0604020202020204" pitchFamily="34" charset="0"/>
              <a:buChar char="•"/>
            </a:pPr>
            <a:r>
              <a:rPr lang="en-GB" dirty="0"/>
              <a:t>Data Breach Procedures</a:t>
            </a:r>
          </a:p>
          <a:p>
            <a:pPr marL="175771" indent="-175771">
              <a:buFont typeface="Arial" panose="020B0604020202020204" pitchFamily="34" charset="0"/>
              <a:buChar char="•"/>
            </a:pPr>
            <a:r>
              <a:rPr lang="en-GB" dirty="0"/>
              <a:t>Data Breach Report Form</a:t>
            </a:r>
          </a:p>
          <a:p>
            <a:pPr marL="175771" indent="-175771">
              <a:buFont typeface="Arial" panose="020B0604020202020204" pitchFamily="34" charset="0"/>
              <a:buChar char="•"/>
            </a:pPr>
            <a:r>
              <a:rPr lang="en-GB" dirty="0"/>
              <a:t>Subject Data Access Form</a:t>
            </a:r>
          </a:p>
          <a:p>
            <a:pPr marL="175771" indent="-175771">
              <a:buFont typeface="Arial" panose="020B0604020202020204" pitchFamily="34" charset="0"/>
              <a:buChar char="•"/>
            </a:pPr>
            <a:r>
              <a:rPr lang="en-GB" dirty="0"/>
              <a:t>Templates for keeping in touch</a:t>
            </a:r>
          </a:p>
          <a:p>
            <a:pPr marL="175771" indent="-175771">
              <a:buFont typeface="Arial" panose="020B0604020202020204" pitchFamily="34" charset="0"/>
              <a:buChar char="•"/>
            </a:pPr>
            <a:r>
              <a:rPr lang="en-GB" dirty="0"/>
              <a:t>Email Usage Policy –  Perhaps the biggest change to how we work and James and Elizabeth will take you through this afternoon</a:t>
            </a:r>
          </a:p>
          <a:p>
            <a:pPr marL="175771" indent="-175771">
              <a:buFont typeface="Arial" panose="020B0604020202020204" pitchFamily="34" charset="0"/>
              <a:buChar char="•"/>
            </a:pPr>
            <a:endParaRPr lang="en-GB" dirty="0"/>
          </a:p>
          <a:p>
            <a:r>
              <a:rPr lang="en-GB" dirty="0"/>
              <a:t>We know this is a lot to take in.  As a said before this is an opportunity to freshen our way of working.  </a:t>
            </a:r>
          </a:p>
          <a:p>
            <a:r>
              <a:rPr lang="en-GB" dirty="0"/>
              <a:t>Helping to protect:</a:t>
            </a:r>
          </a:p>
          <a:p>
            <a:pPr marL="175771" indent="-175771">
              <a:buFontTx/>
              <a:buChar char="-"/>
            </a:pPr>
            <a:r>
              <a:rPr lang="en-GB" dirty="0"/>
              <a:t>those we serve, </a:t>
            </a:r>
          </a:p>
          <a:p>
            <a:pPr marL="175771" indent="-175771">
              <a:buFontTx/>
              <a:buChar char="-"/>
            </a:pPr>
            <a:r>
              <a:rPr lang="en-GB" dirty="0"/>
              <a:t>ourselves, </a:t>
            </a:r>
          </a:p>
          <a:p>
            <a:pPr marL="175771" indent="-175771">
              <a:buFontTx/>
              <a:buChar char="-"/>
            </a:pPr>
            <a:r>
              <a:rPr lang="en-GB" dirty="0"/>
              <a:t>the organisation.  </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a:t>
            </a:fld>
            <a:endParaRPr lang="en-GB" dirty="0"/>
          </a:p>
        </p:txBody>
      </p:sp>
    </p:spTree>
    <p:extLst>
      <p:ext uri="{BB962C8B-B14F-4D97-AF65-F5344CB8AC3E}">
        <p14:creationId xmlns:p14="http://schemas.microsoft.com/office/powerpoint/2010/main" val="570779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 control for the Information in the Group</a:t>
            </a:r>
          </a:p>
        </p:txBody>
      </p:sp>
      <p:sp>
        <p:nvSpPr>
          <p:cNvPr id="4" name="Slide Number Placeholder 3"/>
          <p:cNvSpPr>
            <a:spLocks noGrp="1"/>
          </p:cNvSpPr>
          <p:nvPr>
            <p:ph type="sldNum" sz="quarter" idx="10"/>
          </p:nvPr>
        </p:nvSpPr>
        <p:spPr/>
        <p:txBody>
          <a:bodyPr/>
          <a:lstStyle/>
          <a:p>
            <a:fld id="{1911E25B-6700-4000-A7BA-2355E0EEBBBB}" type="slidenum">
              <a:rPr lang="en-GB" smtClean="0"/>
              <a:t>30</a:t>
            </a:fld>
            <a:endParaRPr lang="en-GB" dirty="0"/>
          </a:p>
        </p:txBody>
      </p:sp>
    </p:spTree>
    <p:extLst>
      <p:ext uri="{BB962C8B-B14F-4D97-AF65-F5344CB8AC3E}">
        <p14:creationId xmlns:p14="http://schemas.microsoft.com/office/powerpoint/2010/main" val="3135305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Risks </a:t>
            </a:r>
          </a:p>
        </p:txBody>
      </p:sp>
      <p:sp>
        <p:nvSpPr>
          <p:cNvPr id="4" name="Slide Number Placeholder 3"/>
          <p:cNvSpPr>
            <a:spLocks noGrp="1"/>
          </p:cNvSpPr>
          <p:nvPr>
            <p:ph type="sldNum" sz="quarter" idx="10"/>
          </p:nvPr>
        </p:nvSpPr>
        <p:spPr/>
        <p:txBody>
          <a:bodyPr/>
          <a:lstStyle/>
          <a:p>
            <a:fld id="{1911E25B-6700-4000-A7BA-2355E0EEBBBB}" type="slidenum">
              <a:rPr lang="en-GB" smtClean="0"/>
              <a:t>31</a:t>
            </a:fld>
            <a:endParaRPr lang="en-GB" dirty="0"/>
          </a:p>
        </p:txBody>
      </p:sp>
    </p:spTree>
    <p:extLst>
      <p:ext uri="{BB962C8B-B14F-4D97-AF65-F5344CB8AC3E}">
        <p14:creationId xmlns:p14="http://schemas.microsoft.com/office/powerpoint/2010/main" val="2154898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asset </a:t>
            </a:r>
            <a:r>
              <a:rPr lang="en-GB" dirty="0">
                <a:sym typeface="Wingdings" panose="05000000000000000000" pitchFamily="2" charset="2"/>
              </a:rPr>
              <a:t> Key Information</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32</a:t>
            </a:fld>
            <a:endParaRPr lang="en-GB" dirty="0"/>
          </a:p>
        </p:txBody>
      </p:sp>
    </p:spTree>
    <p:extLst>
      <p:ext uri="{BB962C8B-B14F-4D97-AF65-F5344CB8AC3E}">
        <p14:creationId xmlns:p14="http://schemas.microsoft.com/office/powerpoint/2010/main" val="3347139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33</a:t>
            </a:fld>
            <a:endParaRPr lang="en-GB" dirty="0"/>
          </a:p>
        </p:txBody>
      </p:sp>
    </p:spTree>
    <p:extLst>
      <p:ext uri="{BB962C8B-B14F-4D97-AF65-F5344CB8AC3E}">
        <p14:creationId xmlns:p14="http://schemas.microsoft.com/office/powerpoint/2010/main" val="49640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34</a:t>
            </a:fld>
            <a:endParaRPr lang="en-GB" dirty="0"/>
          </a:p>
        </p:txBody>
      </p:sp>
    </p:spTree>
    <p:extLst>
      <p:ext uri="{BB962C8B-B14F-4D97-AF65-F5344CB8AC3E}">
        <p14:creationId xmlns:p14="http://schemas.microsoft.com/office/powerpoint/2010/main" val="2195943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Retention Schedules have been developed with respect to the organisations needs, legal requirements, Canon Law.</a:t>
            </a:r>
          </a:p>
          <a:p>
            <a:r>
              <a:rPr lang="en-GB" dirty="0"/>
              <a:t>These are not definitive, if you find something is not covered in the Retention Schedule, then come back to me with it and we will try to find the most appropriate Retention rule for it. </a:t>
            </a:r>
          </a:p>
          <a:p>
            <a:r>
              <a:rPr lang="en-GB" dirty="0"/>
              <a:t>The Retention periods are fixed in some case but are flexible for others. </a:t>
            </a:r>
          </a:p>
          <a:p>
            <a:r>
              <a:rPr lang="en-GB" dirty="0"/>
              <a:t>If there is a strong business reason to retain or destroy anything then discuss it with me and we will proceed.</a:t>
            </a:r>
          </a:p>
          <a:p>
            <a:r>
              <a:rPr lang="en-GB" dirty="0"/>
              <a:t> </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35</a:t>
            </a:fld>
            <a:endParaRPr lang="en-GB" dirty="0"/>
          </a:p>
        </p:txBody>
      </p:sp>
    </p:spTree>
    <p:extLst>
      <p:ext uri="{BB962C8B-B14F-4D97-AF65-F5344CB8AC3E}">
        <p14:creationId xmlns:p14="http://schemas.microsoft.com/office/powerpoint/2010/main" val="38789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36</a:t>
            </a:fld>
            <a:endParaRPr lang="en-GB" dirty="0"/>
          </a:p>
        </p:txBody>
      </p:sp>
    </p:spTree>
    <p:extLst>
      <p:ext uri="{BB962C8B-B14F-4D97-AF65-F5344CB8AC3E}">
        <p14:creationId xmlns:p14="http://schemas.microsoft.com/office/powerpoint/2010/main" val="2816431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 data breach?</a:t>
            </a:r>
          </a:p>
          <a:p>
            <a:endParaRPr lang="en-GB" dirty="0"/>
          </a:p>
          <a:p>
            <a:r>
              <a:rPr lang="en-GB" dirty="0"/>
              <a:t>“a breach of security leading to the accidental or unlawful destruction, loss, alteration, unauthorised disclosure of, or access to, personal data transmitted, stored or otherwise processed”</a:t>
            </a:r>
          </a:p>
          <a:p>
            <a:endParaRPr lang="en-GB" dirty="0"/>
          </a:p>
          <a:p>
            <a:r>
              <a:rPr lang="en-GB" dirty="0"/>
              <a:t>A Data Breach  could be spotted in a number of whys</a:t>
            </a:r>
          </a:p>
          <a:p>
            <a:endParaRPr lang="en-GB" dirty="0"/>
          </a:p>
          <a:p>
            <a:r>
              <a:rPr lang="en-GB" dirty="0"/>
              <a:t>Email has been sent in error and the recipient lets you know </a:t>
            </a:r>
          </a:p>
          <a:p>
            <a:r>
              <a:rPr lang="en-GB" dirty="0"/>
              <a:t>Information sent to the wrong person</a:t>
            </a:r>
          </a:p>
          <a:p>
            <a:r>
              <a:rPr lang="en-GB" dirty="0"/>
              <a:t>Third party – police, contractor member of public.  </a:t>
            </a:r>
          </a:p>
          <a:p>
            <a:r>
              <a:rPr lang="en-GB" dirty="0"/>
              <a:t>An internal audit</a:t>
            </a:r>
          </a:p>
          <a:p>
            <a:endParaRPr lang="en-GB" dirty="0"/>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37</a:t>
            </a:fld>
            <a:endParaRPr lang="en-GB" dirty="0"/>
          </a:p>
        </p:txBody>
      </p:sp>
    </p:spTree>
    <p:extLst>
      <p:ext uri="{BB962C8B-B14F-4D97-AF65-F5344CB8AC3E}">
        <p14:creationId xmlns:p14="http://schemas.microsoft.com/office/powerpoint/2010/main" val="489893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to do if you have a Data Breach</a:t>
            </a:r>
          </a:p>
          <a:p>
            <a:r>
              <a:rPr lang="en-GB" dirty="0"/>
              <a:t>Repot the Breach to the Data Controller</a:t>
            </a:r>
          </a:p>
          <a:p>
            <a:r>
              <a:rPr lang="en-GB" dirty="0"/>
              <a:t>They will Investigate</a:t>
            </a:r>
          </a:p>
          <a:p>
            <a:r>
              <a:rPr lang="en-GB" dirty="0"/>
              <a:t>Remedial action </a:t>
            </a:r>
          </a:p>
          <a:p>
            <a:r>
              <a:rPr lang="en-GB" dirty="0"/>
              <a:t>Complete Data Breach Report</a:t>
            </a:r>
          </a:p>
          <a:p>
            <a:r>
              <a:rPr lang="en-GB" dirty="0"/>
              <a:t>decide if the incident involves personal data or is it a “near miss”</a:t>
            </a:r>
          </a:p>
          <a:p>
            <a:r>
              <a:rPr lang="en-GB" dirty="0"/>
              <a:t>Decided if  it is necessary repot to ICO and individuals concerned</a:t>
            </a:r>
          </a:p>
          <a:p>
            <a:r>
              <a:rPr lang="en-GB" dirty="0"/>
              <a:t>Report to ICO</a:t>
            </a:r>
          </a:p>
          <a:p>
            <a:r>
              <a:rPr lang="en-GB" dirty="0"/>
              <a:t>Notify Data Subjects</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38</a:t>
            </a:fld>
            <a:endParaRPr lang="en-GB" dirty="0"/>
          </a:p>
        </p:txBody>
      </p:sp>
    </p:spTree>
    <p:extLst>
      <p:ext uri="{BB962C8B-B14F-4D97-AF65-F5344CB8AC3E}">
        <p14:creationId xmlns:p14="http://schemas.microsoft.com/office/powerpoint/2010/main" val="2426592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Up</a:t>
            </a:r>
          </a:p>
          <a:p>
            <a:r>
              <a:rPr lang="en-GB" dirty="0"/>
              <a:t>Learn form our Mistake</a:t>
            </a:r>
          </a:p>
          <a:p>
            <a:r>
              <a:rPr lang="en-GB" dirty="0"/>
              <a:t>Meeting to workout what happened - Causes</a:t>
            </a:r>
          </a:p>
          <a:p>
            <a:r>
              <a:rPr lang="en-GB" dirty="0"/>
              <a:t>Prevention – can’t happen again</a:t>
            </a:r>
          </a:p>
          <a:p>
            <a:endParaRPr lang="en-GB" dirty="0"/>
          </a:p>
          <a:p>
            <a:r>
              <a:rPr lang="en-GB" dirty="0"/>
              <a:t>The incident needs to be Logged centrally </a:t>
            </a:r>
          </a:p>
          <a:p>
            <a:r>
              <a:rPr lang="en-GB" dirty="0"/>
              <a:t>This will be done at the archive</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39</a:t>
            </a:fld>
            <a:endParaRPr lang="en-GB" dirty="0"/>
          </a:p>
        </p:txBody>
      </p:sp>
    </p:spTree>
    <p:extLst>
      <p:ext uri="{BB962C8B-B14F-4D97-AF65-F5344CB8AC3E}">
        <p14:creationId xmlns:p14="http://schemas.microsoft.com/office/powerpoint/2010/main" val="300663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 want to do is take you thru the Information Audit Guide </a:t>
            </a:r>
          </a:p>
          <a:p>
            <a:endParaRPr lang="en-GB" dirty="0"/>
          </a:p>
          <a:p>
            <a:r>
              <a:rPr lang="en-GB" dirty="0"/>
              <a:t>What do we need to do –</a:t>
            </a:r>
          </a:p>
          <a:p>
            <a:pPr marL="175771" indent="-175771">
              <a:buFont typeface="Arial" panose="020B0604020202020204" pitchFamily="34" charset="0"/>
              <a:buChar char="•"/>
            </a:pPr>
            <a:r>
              <a:rPr lang="en-GB" dirty="0"/>
              <a:t>We need to Fully document the personal data we hold and why</a:t>
            </a:r>
          </a:p>
          <a:p>
            <a:pPr marL="175771" indent="-175771">
              <a:buFont typeface="Arial" panose="020B0604020202020204" pitchFamily="34" charset="0"/>
              <a:buChar char="•"/>
            </a:pPr>
            <a:r>
              <a:rPr lang="en-GB" dirty="0"/>
              <a:t>We need to Identify why we have personal data and how we use it</a:t>
            </a:r>
          </a:p>
          <a:p>
            <a:pPr marL="175771" indent="-175771">
              <a:buFont typeface="Arial" panose="020B0604020202020204" pitchFamily="34" charset="0"/>
              <a:buChar char="•"/>
            </a:pPr>
            <a:r>
              <a:rPr lang="en-GB" dirty="0"/>
              <a:t>We need to be Ready for when people ask for their right to see what we hold on them</a:t>
            </a:r>
          </a:p>
          <a:p>
            <a:pPr marL="175771" indent="-175771">
              <a:buFont typeface="Arial" panose="020B0604020202020204" pitchFamily="34" charset="0"/>
              <a:buChar char="•"/>
            </a:pPr>
            <a:r>
              <a:rPr lang="en-GB" dirty="0"/>
              <a:t>Before we collect any data we need to tell people why we need it and how we will use it</a:t>
            </a:r>
          </a:p>
          <a:p>
            <a:pPr marL="175771" indent="-175771">
              <a:buFont typeface="Arial" panose="020B0604020202020204" pitchFamily="34" charset="0"/>
              <a:buChar char="•"/>
            </a:pPr>
            <a:r>
              <a:rPr lang="en-GB" dirty="0"/>
              <a:t>We need to review our DATA Security</a:t>
            </a:r>
          </a:p>
          <a:p>
            <a:pPr marL="175771" indent="-175771">
              <a:buFont typeface="Arial" panose="020B0604020202020204" pitchFamily="34" charset="0"/>
              <a:buChar char="•"/>
            </a:pPr>
            <a:r>
              <a:rPr lang="en-GB" dirty="0"/>
              <a:t>We need to Have contingency plans in place if a breach occurs.</a:t>
            </a:r>
          </a:p>
          <a:p>
            <a:pPr marL="175771" indent="-175771">
              <a:buFont typeface="Arial" panose="020B0604020202020204" pitchFamily="34" charset="0"/>
              <a:buChar char="•"/>
            </a:pPr>
            <a:endParaRPr lang="en-GB" dirty="0"/>
          </a:p>
          <a:p>
            <a:r>
              <a:rPr lang="en-GB" dirty="0"/>
              <a:t>When we were developing the information audit we realised that we were asking people to work in a new way.</a:t>
            </a:r>
          </a:p>
          <a:p>
            <a:endParaRPr lang="en-GB" dirty="0"/>
          </a:p>
          <a:p>
            <a:r>
              <a:rPr lang="en-GB" dirty="0"/>
              <a:t>We were asking you to ask yourself some basic question </a:t>
            </a:r>
          </a:p>
          <a:p>
            <a:endParaRPr lang="en-GB" dirty="0"/>
          </a:p>
          <a:p>
            <a:pPr marL="175771" indent="-175771">
              <a:buFont typeface="Arial" panose="020B0604020202020204" pitchFamily="34" charset="0"/>
              <a:buChar char="•"/>
            </a:pPr>
            <a:r>
              <a:rPr lang="en-GB" dirty="0"/>
              <a:t>How much information does your Organisation / Office hold</a:t>
            </a:r>
          </a:p>
          <a:p>
            <a:pPr marL="175771" indent="-175771">
              <a:buFont typeface="Arial" panose="020B0604020202020204" pitchFamily="34" charset="0"/>
              <a:buChar char="•"/>
            </a:pPr>
            <a:r>
              <a:rPr lang="en-GB" dirty="0"/>
              <a:t>Who manages this information</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4</a:t>
            </a:fld>
            <a:endParaRPr lang="en-GB" dirty="0"/>
          </a:p>
        </p:txBody>
      </p:sp>
    </p:spTree>
    <p:extLst>
      <p:ext uri="{BB962C8B-B14F-4D97-AF65-F5344CB8AC3E}">
        <p14:creationId xmlns:p14="http://schemas.microsoft.com/office/powerpoint/2010/main" val="2879493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40</a:t>
            </a:fld>
            <a:endParaRPr lang="en-GB" dirty="0"/>
          </a:p>
        </p:txBody>
      </p:sp>
    </p:spTree>
    <p:extLst>
      <p:ext uri="{BB962C8B-B14F-4D97-AF65-F5344CB8AC3E}">
        <p14:creationId xmlns:p14="http://schemas.microsoft.com/office/powerpoint/2010/main" val="307739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developed the information audit to help you </a:t>
            </a:r>
          </a:p>
          <a:p>
            <a:endParaRPr lang="en-GB" dirty="0"/>
          </a:p>
          <a:p>
            <a:pPr marL="175771" indent="-175771">
              <a:buFont typeface="Arial" panose="020B0604020202020204" pitchFamily="34" charset="0"/>
              <a:buChar char="•"/>
            </a:pPr>
            <a:r>
              <a:rPr lang="en-GB" dirty="0"/>
              <a:t>Identify what information you hold</a:t>
            </a:r>
          </a:p>
          <a:p>
            <a:pPr marL="175771" indent="-175771">
              <a:buFont typeface="Arial" panose="020B0604020202020204" pitchFamily="34" charset="0"/>
              <a:buChar char="•"/>
            </a:pPr>
            <a:r>
              <a:rPr lang="en-GB" dirty="0"/>
              <a:t>By Understanding your reasons for having the information</a:t>
            </a:r>
          </a:p>
          <a:p>
            <a:endParaRPr lang="en-GB" dirty="0"/>
          </a:p>
          <a:p>
            <a:r>
              <a:rPr lang="en-GB" i="1" dirty="0"/>
              <a:t>We know this is a difficult task but there are some benefits to this process</a:t>
            </a:r>
          </a:p>
          <a:p>
            <a:endParaRPr lang="en-GB" dirty="0"/>
          </a:p>
          <a:p>
            <a:pPr marL="175771" indent="-175771">
              <a:buFontTx/>
              <a:buChar char="-"/>
            </a:pPr>
            <a:r>
              <a:rPr lang="en-GB" dirty="0"/>
              <a:t>The ability to manage change ( staff, clients, objectives…)</a:t>
            </a:r>
          </a:p>
          <a:p>
            <a:pPr marL="175771" indent="-175771">
              <a:buFontTx/>
              <a:buChar char="-"/>
            </a:pPr>
            <a:r>
              <a:rPr lang="en-GB" dirty="0"/>
              <a:t>It will improve your understanding of information risk ( cost of losing it, potential litigation, loss of credibility…)</a:t>
            </a:r>
          </a:p>
          <a:p>
            <a:r>
              <a:rPr lang="en-GB" dirty="0"/>
              <a:t>-   It will allow you to Identify potential savings and efficiencies.</a:t>
            </a:r>
          </a:p>
          <a:p>
            <a:endParaRPr lang="en-GB" dirty="0"/>
          </a:p>
          <a:p>
            <a:r>
              <a:rPr lang="en-GB" dirty="0"/>
              <a:t>But the main reasons for carrying out an Information audit is so we comply with the new Data Protection Regulation.  </a:t>
            </a:r>
          </a:p>
        </p:txBody>
      </p:sp>
      <p:sp>
        <p:nvSpPr>
          <p:cNvPr id="4" name="Slide Number Placeholder 3"/>
          <p:cNvSpPr>
            <a:spLocks noGrp="1"/>
          </p:cNvSpPr>
          <p:nvPr>
            <p:ph type="sldNum" sz="quarter" idx="10"/>
          </p:nvPr>
        </p:nvSpPr>
        <p:spPr/>
        <p:txBody>
          <a:bodyPr/>
          <a:lstStyle/>
          <a:p>
            <a:fld id="{1911E25B-6700-4000-A7BA-2355E0EEBBBB}" type="slidenum">
              <a:rPr lang="en-GB" smtClean="0"/>
              <a:t>5</a:t>
            </a:fld>
            <a:endParaRPr lang="en-GB" dirty="0"/>
          </a:p>
        </p:txBody>
      </p:sp>
    </p:spTree>
    <p:extLst>
      <p:ext uri="{BB962C8B-B14F-4D97-AF65-F5344CB8AC3E}">
        <p14:creationId xmlns:p14="http://schemas.microsoft.com/office/powerpoint/2010/main" val="62716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will the Information Audit do for you ?  </a:t>
            </a:r>
          </a:p>
          <a:p>
            <a:r>
              <a:rPr lang="en-GB" dirty="0"/>
              <a:t> it will help you manage your digital and physical information</a:t>
            </a:r>
          </a:p>
          <a:p>
            <a:r>
              <a:rPr lang="en-GB" dirty="0"/>
              <a:t> it will ensure you comply with GDPR</a:t>
            </a:r>
          </a:p>
          <a:p>
            <a:endParaRPr lang="en-GB" dirty="0"/>
          </a:p>
          <a:p>
            <a:r>
              <a:rPr lang="en-GB" dirty="0"/>
              <a:t>You will be able to operate with accountability. Legal and effective and efficient manner</a:t>
            </a:r>
          </a:p>
        </p:txBody>
      </p:sp>
      <p:sp>
        <p:nvSpPr>
          <p:cNvPr id="4" name="Slide Number Placeholder 3"/>
          <p:cNvSpPr>
            <a:spLocks noGrp="1"/>
          </p:cNvSpPr>
          <p:nvPr>
            <p:ph type="sldNum" sz="quarter" idx="10"/>
          </p:nvPr>
        </p:nvSpPr>
        <p:spPr/>
        <p:txBody>
          <a:bodyPr/>
          <a:lstStyle/>
          <a:p>
            <a:fld id="{1911E25B-6700-4000-A7BA-2355E0EEBBBB}" type="slidenum">
              <a:rPr lang="en-GB" smtClean="0"/>
              <a:t>6</a:t>
            </a:fld>
            <a:endParaRPr lang="en-GB" dirty="0"/>
          </a:p>
        </p:txBody>
      </p:sp>
    </p:spTree>
    <p:extLst>
      <p:ext uri="{BB962C8B-B14F-4D97-AF65-F5344CB8AC3E}">
        <p14:creationId xmlns:p14="http://schemas.microsoft.com/office/powerpoint/2010/main" val="309659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we trying to achieve – apart from complying with the new regulation ?</a:t>
            </a:r>
          </a:p>
          <a:p>
            <a:endParaRPr lang="en-GB" dirty="0"/>
          </a:p>
          <a:p>
            <a:r>
              <a:rPr lang="en-GB" dirty="0"/>
              <a:t>We are trying to protect our reputation, </a:t>
            </a:r>
          </a:p>
          <a:p>
            <a:r>
              <a:rPr lang="en-GB" dirty="0"/>
              <a:t>Make informed decisions about the information we hold</a:t>
            </a:r>
          </a:p>
          <a:p>
            <a:r>
              <a:rPr lang="en-GB" dirty="0"/>
              <a:t>A knock on effect of knowing more about the information we hold will allow us to be more efficient. (eliminate duplication, reduce what we are required to hold,…) </a:t>
            </a:r>
          </a:p>
          <a:p>
            <a:r>
              <a:rPr lang="en-GB" dirty="0"/>
              <a:t>In general deliver a better service. </a:t>
            </a:r>
          </a:p>
          <a:p>
            <a:endParaRPr lang="en-GB" dirty="0"/>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7</a:t>
            </a:fld>
            <a:endParaRPr lang="en-GB" dirty="0"/>
          </a:p>
        </p:txBody>
      </p:sp>
    </p:spTree>
    <p:extLst>
      <p:ext uri="{BB962C8B-B14F-4D97-AF65-F5344CB8AC3E}">
        <p14:creationId xmlns:p14="http://schemas.microsoft.com/office/powerpoint/2010/main" val="400721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t>
            </a:r>
          </a:p>
          <a:p>
            <a:endParaRPr lang="en-GB" dirty="0"/>
          </a:p>
          <a:p>
            <a:r>
              <a:rPr lang="en-GB" dirty="0"/>
              <a:t>Because lost of information as a result of mismanagement has serious consequences:</a:t>
            </a:r>
          </a:p>
          <a:p>
            <a:pPr marL="175771" indent="-175771">
              <a:buFontTx/>
              <a:buChar char="-"/>
            </a:pPr>
            <a:r>
              <a:rPr lang="en-GB" dirty="0"/>
              <a:t>for the Data Subject,</a:t>
            </a:r>
          </a:p>
          <a:p>
            <a:pPr marL="175771" indent="-175771">
              <a:buFontTx/>
              <a:buChar char="-"/>
            </a:pPr>
            <a:r>
              <a:rPr lang="en-GB" dirty="0"/>
              <a:t>for you, </a:t>
            </a:r>
          </a:p>
          <a:p>
            <a:pPr marL="175771" indent="-175771">
              <a:buFontTx/>
              <a:buChar char="-"/>
            </a:pPr>
            <a:r>
              <a:rPr lang="en-GB" dirty="0"/>
              <a:t>your agency, </a:t>
            </a:r>
          </a:p>
          <a:p>
            <a:pPr marL="175771" indent="-175771">
              <a:buFontTx/>
              <a:buChar char="-"/>
            </a:pPr>
            <a:r>
              <a:rPr lang="en-GB" dirty="0"/>
              <a:t>the RC Church in Scotland,</a:t>
            </a:r>
          </a:p>
          <a:p>
            <a:pPr marL="175771" indent="-175771">
              <a:buFontTx/>
              <a:buChar char="-"/>
            </a:pPr>
            <a:r>
              <a:rPr lang="en-GB" dirty="0"/>
              <a:t>And Me as your data controller  </a:t>
            </a:r>
          </a:p>
          <a:p>
            <a:endParaRPr lang="en-GB" dirty="0"/>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8</a:t>
            </a:fld>
            <a:endParaRPr lang="en-GB" dirty="0"/>
          </a:p>
        </p:txBody>
      </p:sp>
    </p:spTree>
    <p:extLst>
      <p:ext uri="{BB962C8B-B14F-4D97-AF65-F5344CB8AC3E}">
        <p14:creationId xmlns:p14="http://schemas.microsoft.com/office/powerpoint/2010/main" val="123326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need to ask yourself :</a:t>
            </a:r>
          </a:p>
          <a:p>
            <a:r>
              <a:rPr lang="en-GB" dirty="0"/>
              <a:t>•	what you are trying to achieve and what are your priorities? </a:t>
            </a:r>
          </a:p>
          <a:p>
            <a:r>
              <a:rPr lang="en-GB" dirty="0"/>
              <a:t>•	what do you want to do with the information you are gathering?</a:t>
            </a:r>
          </a:p>
          <a:p>
            <a:r>
              <a:rPr lang="en-GB" dirty="0"/>
              <a:t>•	what can you practically achieve?.  </a:t>
            </a:r>
          </a:p>
          <a:p>
            <a:r>
              <a:rPr lang="en-GB" dirty="0"/>
              <a:t>•	what risks do you need to mitigate?</a:t>
            </a:r>
          </a:p>
          <a:p>
            <a:r>
              <a:rPr lang="en-GB" dirty="0"/>
              <a:t>•	what benefits do you hope to achieve?</a:t>
            </a:r>
          </a:p>
          <a:p>
            <a:r>
              <a:rPr lang="en-GB" dirty="0"/>
              <a:t>•	what areas need the most urgent attention?</a:t>
            </a:r>
          </a:p>
          <a:p>
            <a:endParaRPr lang="en-GB" dirty="0"/>
          </a:p>
          <a:p>
            <a:r>
              <a:rPr lang="en-GB" dirty="0"/>
              <a:t>We are asking you to consider how, when and why you collect peoples information. </a:t>
            </a:r>
          </a:p>
          <a:p>
            <a:r>
              <a:rPr lang="en-GB" dirty="0"/>
              <a:t> Hopefully once you have asked these questions you will have a good idea where to start</a:t>
            </a:r>
          </a:p>
          <a:p>
            <a:endParaRPr lang="en-GB" dirty="0"/>
          </a:p>
        </p:txBody>
      </p:sp>
      <p:sp>
        <p:nvSpPr>
          <p:cNvPr id="4" name="Slide Number Placeholder 3"/>
          <p:cNvSpPr>
            <a:spLocks noGrp="1"/>
          </p:cNvSpPr>
          <p:nvPr>
            <p:ph type="sldNum" sz="quarter" idx="10"/>
          </p:nvPr>
        </p:nvSpPr>
        <p:spPr/>
        <p:txBody>
          <a:bodyPr/>
          <a:lstStyle/>
          <a:p>
            <a:fld id="{1911E25B-6700-4000-A7BA-2355E0EEBBBB}" type="slidenum">
              <a:rPr lang="en-GB" smtClean="0"/>
              <a:t>9</a:t>
            </a:fld>
            <a:endParaRPr lang="en-GB" dirty="0"/>
          </a:p>
        </p:txBody>
      </p:sp>
    </p:spTree>
    <p:extLst>
      <p:ext uri="{BB962C8B-B14F-4D97-AF65-F5344CB8AC3E}">
        <p14:creationId xmlns:p14="http://schemas.microsoft.com/office/powerpoint/2010/main" val="195277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61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740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49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8913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0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6502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094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679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542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898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10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37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154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37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93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246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08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840">
              <a:srgbClr val="41A5CB"/>
            </a:gs>
            <a:gs pos="66577">
              <a:srgbClr val="57C2E1"/>
            </a:gs>
            <a:gs pos="61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5/31/2018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372720"/>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arget="../media/image6.jpg" Type="http://schemas.openxmlformats.org/officeDocument/2006/relationships/image"/><Relationship Id="rId13" Target="../media/image11.jpg" Type="http://schemas.openxmlformats.org/officeDocument/2006/relationships/image"/><Relationship Id="rId3" Target="../media/image1.jpeg" Type="http://schemas.openxmlformats.org/officeDocument/2006/relationships/image"/><Relationship Id="rId7" Target="../media/image5.jpeg" Type="http://schemas.openxmlformats.org/officeDocument/2006/relationships/image"/><Relationship Id="rId12" Target="../media/image10.jpg" Type="http://schemas.openxmlformats.org/officeDocument/2006/relationships/image"/><Relationship Id="rId17" Target="../media/image15.gif" Type="http://schemas.openxmlformats.org/officeDocument/2006/relationships/image"/><Relationship Id="rId2" Target="../notesSlides/notesSlide2.xml" Type="http://schemas.openxmlformats.org/officeDocument/2006/relationships/notesSlide"/><Relationship Id="rId16" Target="../media/image14.jpg" Type="http://schemas.openxmlformats.org/officeDocument/2006/relationships/image"/><Relationship Id="rId1" Target="../slideLayouts/slideLayout7.xml" Type="http://schemas.openxmlformats.org/officeDocument/2006/relationships/slideLayout"/><Relationship Id="rId6" Target="../media/image4.jpg" Type="http://schemas.openxmlformats.org/officeDocument/2006/relationships/image"/><Relationship Id="rId11" Target="../media/image9.jpg" Type="http://schemas.openxmlformats.org/officeDocument/2006/relationships/image"/><Relationship Id="rId5" Target="../media/image3.png" Type="http://schemas.openxmlformats.org/officeDocument/2006/relationships/image"/><Relationship Id="rId15" Target="../media/image13.jpg" Type="http://schemas.openxmlformats.org/officeDocument/2006/relationships/image"/><Relationship Id="rId10" Target="../media/image8.gif" Type="http://schemas.openxmlformats.org/officeDocument/2006/relationships/image"/><Relationship Id="rId4" Target="../media/image2.png" Type="http://schemas.openxmlformats.org/officeDocument/2006/relationships/image"/><Relationship Id="rId9" Target="../media/image7.png" Type="http://schemas.openxmlformats.org/officeDocument/2006/relationships/image"/><Relationship Id="rId14" Target="../media/image12.gif"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A16C-75DA-4048-B241-13950900BC43}"/>
              </a:ext>
            </a:extLst>
          </p:cNvPr>
          <p:cNvSpPr>
            <a:spLocks noGrp="1"/>
          </p:cNvSpPr>
          <p:nvPr>
            <p:ph type="ctrTitle"/>
          </p:nvPr>
        </p:nvSpPr>
        <p:spPr/>
        <p:txBody>
          <a:bodyPr/>
          <a:lstStyle/>
          <a:p>
            <a:pPr algn="ctr"/>
            <a:r>
              <a:rPr lang="en-GB" dirty="0"/>
              <a:t>BISHOPS’ CONFERENCE</a:t>
            </a:r>
            <a:br>
              <a:rPr lang="en-GB" dirty="0"/>
            </a:br>
            <a:r>
              <a:rPr lang="en-GB" dirty="0"/>
              <a:t>OF SCOTLAND</a:t>
            </a:r>
            <a:br>
              <a:rPr lang="en-GB" dirty="0"/>
            </a:br>
            <a:endParaRPr lang="en-GB" dirty="0"/>
          </a:p>
        </p:txBody>
      </p:sp>
      <p:sp>
        <p:nvSpPr>
          <p:cNvPr id="3" name="Subtitle 2">
            <a:extLst>
              <a:ext uri="{FF2B5EF4-FFF2-40B4-BE49-F238E27FC236}">
                <a16:creationId xmlns:a16="http://schemas.microsoft.com/office/drawing/2014/main" id="{46C3A834-E5DA-4298-94D6-6C27E96703DC}"/>
              </a:ext>
            </a:extLst>
          </p:cNvPr>
          <p:cNvSpPr>
            <a:spLocks noGrp="1"/>
          </p:cNvSpPr>
          <p:nvPr>
            <p:ph type="subTitle" idx="1"/>
          </p:nvPr>
        </p:nvSpPr>
        <p:spPr>
          <a:xfrm>
            <a:off x="1484312" y="3218717"/>
            <a:ext cx="6400800" cy="1110688"/>
          </a:xfrm>
        </p:spPr>
        <p:txBody>
          <a:bodyPr>
            <a:normAutofit/>
          </a:bodyPr>
          <a:lstStyle/>
          <a:p>
            <a:r>
              <a:rPr lang="en-GB" sz="2800" dirty="0"/>
              <a:t>GDPR Training Day</a:t>
            </a:r>
          </a:p>
          <a:p>
            <a:r>
              <a:rPr lang="en-GB" sz="2800" dirty="0"/>
              <a:t>Monday 14th May 2018</a:t>
            </a:r>
          </a:p>
        </p:txBody>
      </p:sp>
      <p:pic>
        <p:nvPicPr>
          <p:cNvPr id="4" name="Picture 3">
            <a:extLst>
              <a:ext uri="{FF2B5EF4-FFF2-40B4-BE49-F238E27FC236}">
                <a16:creationId xmlns:a16="http://schemas.microsoft.com/office/drawing/2014/main" id="{3F9C9107-C869-4D7E-8DB2-638B024F4F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46454" y="615656"/>
            <a:ext cx="2461334" cy="3499143"/>
          </a:xfrm>
          <a:prstGeom prst="rect">
            <a:avLst/>
          </a:prstGeom>
          <a:noFill/>
          <a:ln>
            <a:noFill/>
          </a:ln>
        </p:spPr>
      </p:pic>
      <p:sp>
        <p:nvSpPr>
          <p:cNvPr id="5" name="TextBox 4">
            <a:extLst>
              <a:ext uri="{FF2B5EF4-FFF2-40B4-BE49-F238E27FC236}">
                <a16:creationId xmlns:a16="http://schemas.microsoft.com/office/drawing/2014/main" id="{47F0025E-9A3A-4C1A-A51F-D115AD41B3CA}"/>
              </a:ext>
            </a:extLst>
          </p:cNvPr>
          <p:cNvSpPr txBox="1"/>
          <p:nvPr/>
        </p:nvSpPr>
        <p:spPr>
          <a:xfrm>
            <a:off x="1287624" y="4730620"/>
            <a:ext cx="8238931" cy="646331"/>
          </a:xfrm>
          <a:prstGeom prst="rect">
            <a:avLst/>
          </a:prstGeom>
          <a:noFill/>
        </p:spPr>
        <p:txBody>
          <a:bodyPr wrap="square" rtlCol="0">
            <a:spAutoFit/>
          </a:bodyPr>
          <a:lstStyle/>
          <a:p>
            <a:r>
              <a:rPr lang="en-GB" dirty="0"/>
              <a:t>Donna Maguire</a:t>
            </a:r>
          </a:p>
          <a:p>
            <a:r>
              <a:rPr lang="en-GB" dirty="0"/>
              <a:t>Archivist and Records Manager to the Bishops’ Conference of Scotland </a:t>
            </a:r>
          </a:p>
        </p:txBody>
      </p:sp>
    </p:spTree>
    <p:extLst>
      <p:ext uri="{BB962C8B-B14F-4D97-AF65-F5344CB8AC3E}">
        <p14:creationId xmlns:p14="http://schemas.microsoft.com/office/powerpoint/2010/main" val="40453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BA90-54C9-4104-9F9E-CC4A40E2E718}"/>
              </a:ext>
            </a:extLst>
          </p:cNvPr>
          <p:cNvSpPr>
            <a:spLocks noGrp="1"/>
          </p:cNvSpPr>
          <p:nvPr>
            <p:ph type="title"/>
          </p:nvPr>
        </p:nvSpPr>
        <p:spPr>
          <a:xfrm>
            <a:off x="3203892" y="5554132"/>
            <a:ext cx="8534400" cy="1507067"/>
          </a:xfrm>
        </p:spPr>
        <p:txBody>
          <a:bodyPr/>
          <a:lstStyle/>
          <a:p>
            <a:pPr algn="r"/>
            <a:r>
              <a:rPr lang="en-GB" dirty="0"/>
              <a:t>The MANTRA </a:t>
            </a:r>
          </a:p>
        </p:txBody>
      </p:sp>
      <p:sp>
        <p:nvSpPr>
          <p:cNvPr id="3" name="Content Placeholder 2">
            <a:extLst>
              <a:ext uri="{FF2B5EF4-FFF2-40B4-BE49-F238E27FC236}">
                <a16:creationId xmlns:a16="http://schemas.microsoft.com/office/drawing/2014/main" id="{4EB984C9-12A9-4BDF-9905-3828BD486DBF}"/>
              </a:ext>
            </a:extLst>
          </p:cNvPr>
          <p:cNvSpPr>
            <a:spLocks noGrp="1"/>
          </p:cNvSpPr>
          <p:nvPr>
            <p:ph idx="1"/>
          </p:nvPr>
        </p:nvSpPr>
        <p:spPr>
          <a:xfrm>
            <a:off x="684212" y="685800"/>
            <a:ext cx="9507412" cy="3874089"/>
          </a:xfrm>
        </p:spPr>
        <p:txBody>
          <a:bodyPr>
            <a:normAutofit/>
          </a:bodyPr>
          <a:lstStyle/>
          <a:p>
            <a:pPr marL="0" indent="0" algn="ctr">
              <a:buNone/>
            </a:pPr>
            <a:r>
              <a:rPr lang="en-GB" sz="6000" b="1" dirty="0"/>
              <a:t>Keep it Simple</a:t>
            </a:r>
          </a:p>
        </p:txBody>
      </p:sp>
    </p:spTree>
    <p:extLst>
      <p:ext uri="{BB962C8B-B14F-4D97-AF65-F5344CB8AC3E}">
        <p14:creationId xmlns:p14="http://schemas.microsoft.com/office/powerpoint/2010/main" val="363952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BA90-54C9-4104-9F9E-CC4A40E2E718}"/>
              </a:ext>
            </a:extLst>
          </p:cNvPr>
          <p:cNvSpPr>
            <a:spLocks noGrp="1"/>
          </p:cNvSpPr>
          <p:nvPr>
            <p:ph type="title"/>
          </p:nvPr>
        </p:nvSpPr>
        <p:spPr>
          <a:xfrm>
            <a:off x="3203892" y="5554132"/>
            <a:ext cx="8534400" cy="1507067"/>
          </a:xfrm>
        </p:spPr>
        <p:txBody>
          <a:bodyPr/>
          <a:lstStyle/>
          <a:p>
            <a:pPr algn="r"/>
            <a:r>
              <a:rPr lang="en-GB" dirty="0"/>
              <a:t>Grouping Information </a:t>
            </a:r>
          </a:p>
        </p:txBody>
      </p:sp>
      <p:sp>
        <p:nvSpPr>
          <p:cNvPr id="3" name="Content Placeholder 2">
            <a:extLst>
              <a:ext uri="{FF2B5EF4-FFF2-40B4-BE49-F238E27FC236}">
                <a16:creationId xmlns:a16="http://schemas.microsoft.com/office/drawing/2014/main" id="{4EB984C9-12A9-4BDF-9905-3828BD486DBF}"/>
              </a:ext>
            </a:extLst>
          </p:cNvPr>
          <p:cNvSpPr>
            <a:spLocks noGrp="1"/>
          </p:cNvSpPr>
          <p:nvPr>
            <p:ph idx="1"/>
          </p:nvPr>
        </p:nvSpPr>
        <p:spPr>
          <a:xfrm>
            <a:off x="1263332" y="944880"/>
            <a:ext cx="8534400" cy="5445760"/>
          </a:xfrm>
        </p:spPr>
        <p:txBody>
          <a:bodyPr>
            <a:normAutofit fontScale="92500" lnSpcReduction="20000"/>
          </a:bodyPr>
          <a:lstStyle/>
          <a:p>
            <a:r>
              <a:rPr lang="en-GB" sz="3200" dirty="0"/>
              <a:t>How to group information </a:t>
            </a:r>
            <a:endParaRPr lang="en-GB" sz="3000" dirty="0"/>
          </a:p>
          <a:p>
            <a:pPr lvl="1"/>
            <a:r>
              <a:rPr lang="en-GB" sz="3000" dirty="0"/>
              <a:t>Constituent parts need to be brought together as a single unit</a:t>
            </a:r>
          </a:p>
          <a:p>
            <a:pPr lvl="1"/>
            <a:r>
              <a:rPr lang="en-GB" sz="3000" dirty="0"/>
              <a:t>All items relating to a project</a:t>
            </a:r>
          </a:p>
          <a:p>
            <a:pPr lvl="2"/>
            <a:r>
              <a:rPr lang="en-GB" sz="2800" dirty="0"/>
              <a:t>Paper – in filing cabinet</a:t>
            </a:r>
          </a:p>
          <a:p>
            <a:pPr lvl="3"/>
            <a:r>
              <a:rPr lang="en-GB" sz="2600" dirty="0"/>
              <a:t>Photocopies, photographs, accounts, maps etc…</a:t>
            </a:r>
          </a:p>
          <a:p>
            <a:pPr lvl="2"/>
            <a:r>
              <a:rPr lang="en-GB" sz="2800" dirty="0"/>
              <a:t>Database – on computer</a:t>
            </a:r>
          </a:p>
          <a:p>
            <a:pPr lvl="3"/>
            <a:r>
              <a:rPr lang="en-GB" sz="2600" dirty="0"/>
              <a:t>Lists, spreadsheets etc…</a:t>
            </a:r>
          </a:p>
          <a:p>
            <a:pPr lvl="2"/>
            <a:r>
              <a:rPr lang="en-GB" sz="2800" dirty="0"/>
              <a:t>Correspondence in both paper and email system</a:t>
            </a:r>
          </a:p>
          <a:p>
            <a:pPr lvl="2"/>
            <a:r>
              <a:rPr lang="en-GB" sz="2800" dirty="0"/>
              <a:t>Notes, minutes, telephone messages etc…</a:t>
            </a:r>
          </a:p>
          <a:p>
            <a:pPr marL="457200" lvl="1" indent="0">
              <a:buNone/>
            </a:pPr>
            <a:endParaRPr lang="en-GB" sz="2600" dirty="0"/>
          </a:p>
          <a:p>
            <a:pPr>
              <a:buFont typeface="Wingdings" panose="05000000000000000000" pitchFamily="2" charset="2"/>
              <a:buChar char="Ø"/>
            </a:pPr>
            <a:endParaRPr lang="en-GB" sz="1800" dirty="0"/>
          </a:p>
        </p:txBody>
      </p:sp>
    </p:spTree>
    <p:extLst>
      <p:ext uri="{BB962C8B-B14F-4D97-AF65-F5344CB8AC3E}">
        <p14:creationId xmlns:p14="http://schemas.microsoft.com/office/powerpoint/2010/main" val="190556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3348754" y="5863848"/>
            <a:ext cx="8534400" cy="812255"/>
          </a:xfrm>
        </p:spPr>
        <p:txBody>
          <a:bodyPr/>
          <a:lstStyle/>
          <a:p>
            <a:pPr algn="r"/>
            <a:r>
              <a:rPr lang="en-GB" dirty="0"/>
              <a:t>Data Value</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016910"/>
          </a:xfrm>
        </p:spPr>
        <p:txBody>
          <a:bodyPr>
            <a:normAutofit/>
          </a:bodyPr>
          <a:lstStyle/>
          <a:p>
            <a:r>
              <a:rPr lang="en-GB" sz="2800" dirty="0"/>
              <a:t>Value to the organisation </a:t>
            </a:r>
          </a:p>
          <a:p>
            <a:pPr lvl="1"/>
            <a:r>
              <a:rPr lang="en-GB" sz="2800" dirty="0"/>
              <a:t>Will it cost to re-acquire the information</a:t>
            </a:r>
          </a:p>
          <a:p>
            <a:pPr lvl="1"/>
            <a:r>
              <a:rPr lang="en-GB" sz="2800" dirty="0"/>
              <a:t>Would there be legal, reputational or financial repercussion</a:t>
            </a:r>
          </a:p>
          <a:p>
            <a:pPr lvl="1"/>
            <a:r>
              <a:rPr lang="en-GB" sz="2800" dirty="0"/>
              <a:t>Would it affect how you do your job if you couldn’t access it</a:t>
            </a:r>
          </a:p>
          <a:p>
            <a:pPr lvl="1"/>
            <a:r>
              <a:rPr lang="en-GB" sz="2800" dirty="0"/>
              <a:t>What are the consequences of not having the information </a:t>
            </a:r>
          </a:p>
          <a:p>
            <a:pPr lvl="1"/>
            <a:r>
              <a:rPr lang="en-GB" sz="2800" dirty="0"/>
              <a:t>What are the risk</a:t>
            </a:r>
          </a:p>
        </p:txBody>
      </p:sp>
    </p:spTree>
    <p:extLst>
      <p:ext uri="{BB962C8B-B14F-4D97-AF65-F5344CB8AC3E}">
        <p14:creationId xmlns:p14="http://schemas.microsoft.com/office/powerpoint/2010/main" val="218607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3348754" y="5863848"/>
            <a:ext cx="8534400" cy="812255"/>
          </a:xfrm>
        </p:spPr>
        <p:txBody>
          <a:bodyPr/>
          <a:lstStyle/>
          <a:p>
            <a:pPr algn="r"/>
            <a:r>
              <a:rPr lang="en-GB" dirty="0"/>
              <a:t>Risk</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016910"/>
          </a:xfrm>
        </p:spPr>
        <p:txBody>
          <a:bodyPr/>
          <a:lstStyle/>
          <a:p>
            <a:r>
              <a:rPr lang="en-GB" sz="3200" dirty="0"/>
              <a:t>What are the RISKS ?</a:t>
            </a:r>
          </a:p>
          <a:p>
            <a:pPr lvl="1"/>
            <a:r>
              <a:rPr lang="en-GB" sz="3200" dirty="0"/>
              <a:t>Loss</a:t>
            </a:r>
          </a:p>
          <a:p>
            <a:pPr lvl="1"/>
            <a:r>
              <a:rPr lang="en-GB" sz="3200" dirty="0"/>
              <a:t>Not Accurate</a:t>
            </a:r>
          </a:p>
          <a:p>
            <a:pPr lvl="1"/>
            <a:r>
              <a:rPr lang="en-GB" sz="3200" dirty="0"/>
              <a:t>Tampering</a:t>
            </a:r>
          </a:p>
          <a:p>
            <a:pPr lvl="1"/>
            <a:r>
              <a:rPr lang="en-GB" sz="3200" dirty="0"/>
              <a:t>Inappropriate Disclosure</a:t>
            </a:r>
          </a:p>
          <a:p>
            <a:pPr lvl="1"/>
            <a:endParaRPr lang="en-GB" sz="3200" dirty="0"/>
          </a:p>
          <a:p>
            <a:pPr lvl="1"/>
            <a:endParaRPr lang="en-GB" dirty="0"/>
          </a:p>
        </p:txBody>
      </p:sp>
    </p:spTree>
    <p:extLst>
      <p:ext uri="{BB962C8B-B14F-4D97-AF65-F5344CB8AC3E}">
        <p14:creationId xmlns:p14="http://schemas.microsoft.com/office/powerpoint/2010/main" val="384574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3348754" y="5863848"/>
            <a:ext cx="8534400" cy="812255"/>
          </a:xfrm>
        </p:spPr>
        <p:txBody>
          <a:bodyPr/>
          <a:lstStyle/>
          <a:p>
            <a:pPr algn="r"/>
            <a:r>
              <a:rPr lang="en-GB" dirty="0"/>
              <a:t>Finding information</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1" y="685800"/>
            <a:ext cx="11015263" cy="5705168"/>
          </a:xfrm>
        </p:spPr>
        <p:txBody>
          <a:bodyPr/>
          <a:lstStyle/>
          <a:p>
            <a:pPr lvl="1"/>
            <a:r>
              <a:rPr lang="en-GB" sz="2800" dirty="0"/>
              <a:t>How will you find the information?</a:t>
            </a:r>
          </a:p>
          <a:p>
            <a:pPr lvl="2"/>
            <a:r>
              <a:rPr lang="en-GB" sz="2800" dirty="0"/>
              <a:t>It must be possible to find generic information from your filing and email system without referencing specific names, to meet privacy requirements.</a:t>
            </a:r>
          </a:p>
          <a:p>
            <a:pPr lvl="2"/>
            <a:r>
              <a:rPr lang="en-GB" sz="2800" dirty="0"/>
              <a:t>It must be possible to search within the information to find files created within a specific date range.</a:t>
            </a:r>
          </a:p>
          <a:p>
            <a:pPr lvl="1"/>
            <a:endParaRPr lang="en-GB" dirty="0"/>
          </a:p>
          <a:p>
            <a:pPr lvl="1"/>
            <a:endParaRPr lang="en-GB" dirty="0"/>
          </a:p>
        </p:txBody>
      </p:sp>
    </p:spTree>
    <p:extLst>
      <p:ext uri="{BB962C8B-B14F-4D97-AF65-F5344CB8AC3E}">
        <p14:creationId xmlns:p14="http://schemas.microsoft.com/office/powerpoint/2010/main" val="4674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3348754" y="5863848"/>
            <a:ext cx="8534400" cy="812255"/>
          </a:xfrm>
        </p:spPr>
        <p:txBody>
          <a:bodyPr/>
          <a:lstStyle/>
          <a:p>
            <a:pPr algn="r"/>
            <a:r>
              <a:rPr lang="en-GB" dirty="0"/>
              <a:t>Access</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10125086" cy="5705168"/>
          </a:xfrm>
        </p:spPr>
        <p:txBody>
          <a:bodyPr>
            <a:normAutofit fontScale="92500" lnSpcReduction="10000"/>
          </a:bodyPr>
          <a:lstStyle/>
          <a:p>
            <a:pPr marL="0" indent="0">
              <a:buNone/>
            </a:pPr>
            <a:r>
              <a:rPr lang="en-GB" dirty="0"/>
              <a:t>	</a:t>
            </a:r>
          </a:p>
          <a:p>
            <a:pPr lvl="1"/>
            <a:r>
              <a:rPr lang="en-GB" sz="2800" dirty="0"/>
              <a:t>Who has access to the information and how?</a:t>
            </a:r>
          </a:p>
          <a:p>
            <a:pPr lvl="2"/>
            <a:r>
              <a:rPr lang="en-GB" sz="2800" dirty="0"/>
              <a:t>Are the individual files inside an information group ‘private’, requiring only the person that created the file to be able to access the information?</a:t>
            </a:r>
          </a:p>
          <a:p>
            <a:pPr lvl="2"/>
            <a:r>
              <a:rPr lang="en-GB" sz="2800" dirty="0"/>
              <a:t>Is everything within the information group protectively marked allowing only those with the right clearance to access them?</a:t>
            </a:r>
          </a:p>
          <a:p>
            <a:pPr lvl="2"/>
            <a:r>
              <a:rPr lang="en-GB" sz="2800" dirty="0"/>
              <a:t>Can the information within the information group be published openly?</a:t>
            </a:r>
          </a:p>
          <a:p>
            <a:pPr lvl="2"/>
            <a:r>
              <a:rPr lang="en-GB" sz="2800" dirty="0"/>
              <a:t>Will you be able to release individual items inside the information group within 20 working days of a request?</a:t>
            </a:r>
          </a:p>
          <a:p>
            <a:pPr lvl="1"/>
            <a:endParaRPr lang="en-GB" dirty="0"/>
          </a:p>
          <a:p>
            <a:pPr lvl="1"/>
            <a:endParaRPr lang="en-GB" dirty="0"/>
          </a:p>
        </p:txBody>
      </p:sp>
    </p:spTree>
    <p:extLst>
      <p:ext uri="{BB962C8B-B14F-4D97-AF65-F5344CB8AC3E}">
        <p14:creationId xmlns:p14="http://schemas.microsoft.com/office/powerpoint/2010/main" val="168529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3348754" y="5863848"/>
            <a:ext cx="8534400" cy="812255"/>
          </a:xfrm>
        </p:spPr>
        <p:txBody>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1247385" y="1503310"/>
            <a:ext cx="9428689" cy="2517627"/>
          </a:xfrm>
        </p:spPr>
        <p:txBody>
          <a:bodyPr/>
          <a:lstStyle/>
          <a:p>
            <a:pPr marL="0" indent="0">
              <a:buNone/>
            </a:pPr>
            <a:r>
              <a:rPr lang="en-GB" dirty="0"/>
              <a:t>	</a:t>
            </a:r>
          </a:p>
          <a:p>
            <a:pPr marL="457200" lvl="1" indent="0">
              <a:buNone/>
            </a:pPr>
            <a:r>
              <a:rPr lang="en-GB" sz="4400" b="1" dirty="0"/>
              <a:t>Using the Excel Spreadsheet</a:t>
            </a:r>
          </a:p>
          <a:p>
            <a:pPr lvl="1"/>
            <a:endParaRPr lang="en-GB" sz="4400" b="1" dirty="0"/>
          </a:p>
          <a:p>
            <a:pPr lvl="1"/>
            <a:endParaRPr lang="en-GB" dirty="0"/>
          </a:p>
        </p:txBody>
      </p:sp>
    </p:spTree>
    <p:extLst>
      <p:ext uri="{BB962C8B-B14F-4D97-AF65-F5344CB8AC3E}">
        <p14:creationId xmlns:p14="http://schemas.microsoft.com/office/powerpoint/2010/main" val="20558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3348754" y="5863848"/>
            <a:ext cx="8534400" cy="812255"/>
          </a:xfrm>
        </p:spPr>
        <p:txBody>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pic>
        <p:nvPicPr>
          <p:cNvPr id="4" name="Picture 3">
            <a:extLst>
              <a:ext uri="{FF2B5EF4-FFF2-40B4-BE49-F238E27FC236}">
                <a16:creationId xmlns:a16="http://schemas.microsoft.com/office/drawing/2014/main" id="{DF798005-43AE-46BA-B42E-8C4EFEE3C136}"/>
              </a:ext>
            </a:extLst>
          </p:cNvPr>
          <p:cNvPicPr>
            <a:picLocks noChangeAspect="1"/>
          </p:cNvPicPr>
          <p:nvPr/>
        </p:nvPicPr>
        <p:blipFill rotWithShape="1">
          <a:blip r:embed="rId3"/>
          <a:srcRect l="685" t="20216" r="685" b="32604"/>
          <a:stretch/>
        </p:blipFill>
        <p:spPr>
          <a:xfrm>
            <a:off x="167148" y="1541206"/>
            <a:ext cx="12024852" cy="3126658"/>
          </a:xfrm>
          <a:prstGeom prst="rect">
            <a:avLst/>
          </a:prstGeom>
        </p:spPr>
      </p:pic>
    </p:spTree>
    <p:extLst>
      <p:ext uri="{BB962C8B-B14F-4D97-AF65-F5344CB8AC3E}">
        <p14:creationId xmlns:p14="http://schemas.microsoft.com/office/powerpoint/2010/main" val="196492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6" name="Table 5">
            <a:extLst>
              <a:ext uri="{FF2B5EF4-FFF2-40B4-BE49-F238E27FC236}">
                <a16:creationId xmlns:a16="http://schemas.microsoft.com/office/drawing/2014/main" id="{EE9F1FD8-7F00-4E10-B2FA-CD6D3A051FB8}"/>
              </a:ext>
            </a:extLst>
          </p:cNvPr>
          <p:cNvGraphicFramePr>
            <a:graphicFrameLocks noGrp="1"/>
          </p:cNvGraphicFramePr>
          <p:nvPr>
            <p:extLst>
              <p:ext uri="{D42A27DB-BD31-4B8C-83A1-F6EECF244321}">
                <p14:modId xmlns:p14="http://schemas.microsoft.com/office/powerpoint/2010/main" val="3236750394"/>
              </p:ext>
            </p:extLst>
          </p:nvPr>
        </p:nvGraphicFramePr>
        <p:xfrm>
          <a:off x="68826" y="142459"/>
          <a:ext cx="8107566" cy="6573081"/>
        </p:xfrm>
        <a:graphic>
          <a:graphicData uri="http://schemas.openxmlformats.org/drawingml/2006/table">
            <a:tbl>
              <a:tblPr>
                <a:tableStyleId>{5C22544A-7EE6-4342-B048-85BDC9FD1C3A}</a:tableStyleId>
              </a:tblPr>
              <a:tblGrid>
                <a:gridCol w="2613322">
                  <a:extLst>
                    <a:ext uri="{9D8B030D-6E8A-4147-A177-3AD203B41FA5}">
                      <a16:colId xmlns:a16="http://schemas.microsoft.com/office/drawing/2014/main" val="2636494567"/>
                    </a:ext>
                  </a:extLst>
                </a:gridCol>
                <a:gridCol w="5494244">
                  <a:extLst>
                    <a:ext uri="{9D8B030D-6E8A-4147-A177-3AD203B41FA5}">
                      <a16:colId xmlns:a16="http://schemas.microsoft.com/office/drawing/2014/main" val="3040170230"/>
                    </a:ext>
                  </a:extLst>
                </a:gridCol>
              </a:tblGrid>
              <a:tr h="411662">
                <a:tc>
                  <a:txBody>
                    <a:bodyPr/>
                    <a:lstStyle/>
                    <a:p>
                      <a:pPr marL="90170">
                        <a:lnSpc>
                          <a:spcPts val="1000"/>
                        </a:lnSpc>
                        <a:spcAft>
                          <a:spcPts val="0"/>
                        </a:spcAft>
                      </a:pPr>
                      <a:r>
                        <a:rPr lang="en-GB" sz="800" dirty="0">
                          <a:effectLst/>
                        </a:rPr>
                        <a:t>Name of Information Group</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gn="just">
                        <a:lnSpc>
                          <a:spcPct val="115000"/>
                        </a:lnSpc>
                        <a:spcAft>
                          <a:spcPts val="0"/>
                        </a:spcAft>
                      </a:pPr>
                      <a:r>
                        <a:rPr lang="en-GB" sz="800" dirty="0">
                          <a:effectLst/>
                        </a:rPr>
                        <a:t>-Name of Information Group</a:t>
                      </a:r>
                    </a:p>
                    <a:p>
                      <a:pPr marL="82550" marR="82550" algn="just">
                        <a:lnSpc>
                          <a:spcPct val="115000"/>
                        </a:lnSpc>
                        <a:spcAft>
                          <a:spcPts val="0"/>
                        </a:spcAft>
                      </a:pPr>
                      <a:r>
                        <a:rPr lang="en-GB" sz="800" dirty="0">
                          <a:effectLst/>
                        </a:rPr>
                        <a:t>-How do you identify the information? (This could be a project, a collection, an event etc.)</a:t>
                      </a:r>
                    </a:p>
                    <a:p>
                      <a:pPr marL="82550" marR="82550" algn="just">
                        <a:lnSpc>
                          <a:spcPct val="115000"/>
                        </a:lnSpc>
                        <a:spcAft>
                          <a:spcPts val="0"/>
                        </a:spcAft>
                      </a:pPr>
                      <a:r>
                        <a:rPr lang="en-GB" sz="800" dirty="0">
                          <a:effectLst/>
                        </a:rPr>
                        <a:t> </a:t>
                      </a:r>
                    </a:p>
                    <a:p>
                      <a:pPr marL="82550" marR="82550" algn="just">
                        <a:lnSpc>
                          <a:spcPct val="115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2318350988"/>
                  </a:ext>
                </a:extLst>
              </a:tr>
              <a:tr h="531292">
                <a:tc>
                  <a:txBody>
                    <a:bodyPr/>
                    <a:lstStyle/>
                    <a:p>
                      <a:pPr marL="90170">
                        <a:lnSpc>
                          <a:spcPct val="115000"/>
                        </a:lnSpc>
                        <a:spcAft>
                          <a:spcPts val="0"/>
                        </a:spcAft>
                      </a:pPr>
                      <a:r>
                        <a:rPr lang="en-GB" sz="800" dirty="0">
                          <a:effectLst/>
                        </a:rPr>
                        <a:t>What does it do</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gn="just">
                        <a:lnSpc>
                          <a:spcPct val="115000"/>
                        </a:lnSpc>
                        <a:spcAft>
                          <a:spcPts val="0"/>
                        </a:spcAft>
                      </a:pPr>
                      <a:r>
                        <a:rPr lang="en-GB" sz="800" dirty="0">
                          <a:effectLst/>
                        </a:rPr>
                        <a:t>-Brief description of what the information is</a:t>
                      </a:r>
                    </a:p>
                    <a:p>
                      <a:pPr marL="82550" marR="82550" algn="just">
                        <a:lnSpc>
                          <a:spcPct val="115000"/>
                        </a:lnSpc>
                        <a:spcAft>
                          <a:spcPts val="0"/>
                        </a:spcAft>
                      </a:pPr>
                      <a:r>
                        <a:rPr lang="en-GB" sz="800" dirty="0">
                          <a:effectLst/>
                        </a:rPr>
                        <a:t>-More detail on what the components of the information are</a:t>
                      </a:r>
                    </a:p>
                    <a:p>
                      <a:pPr marL="82550" marR="82550" algn="just">
                        <a:lnSpc>
                          <a:spcPct val="115000"/>
                        </a:lnSpc>
                        <a:spcAft>
                          <a:spcPts val="0"/>
                        </a:spcAft>
                      </a:pPr>
                      <a:r>
                        <a:rPr lang="en-GB" sz="800" dirty="0">
                          <a:effectLst/>
                        </a:rPr>
                        <a:t>-Whose information</a:t>
                      </a:r>
                    </a:p>
                    <a:p>
                      <a:pPr marL="82550" marR="82550" algn="just">
                        <a:lnSpc>
                          <a:spcPct val="115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3585546831"/>
                  </a:ext>
                </a:extLst>
              </a:tr>
              <a:tr h="638955">
                <a:tc>
                  <a:txBody>
                    <a:bodyPr/>
                    <a:lstStyle/>
                    <a:p>
                      <a:pPr marL="90170">
                        <a:lnSpc>
                          <a:spcPct val="115000"/>
                        </a:lnSpc>
                        <a:spcAft>
                          <a:spcPts val="0"/>
                        </a:spcAft>
                      </a:pPr>
                      <a:r>
                        <a:rPr lang="en-GB" sz="800" dirty="0">
                          <a:effectLst/>
                        </a:rPr>
                        <a:t>Location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-Where is the information located? </a:t>
                      </a:r>
                    </a:p>
                    <a:p>
                      <a:pPr marL="82550" marR="82550">
                        <a:lnSpc>
                          <a:spcPct val="115000"/>
                        </a:lnSpc>
                        <a:spcAft>
                          <a:spcPts val="0"/>
                        </a:spcAft>
                      </a:pPr>
                      <a:r>
                        <a:rPr lang="en-GB" sz="800" dirty="0">
                          <a:effectLst/>
                        </a:rPr>
                        <a:t>-What is the file-path?</a:t>
                      </a:r>
                    </a:p>
                    <a:p>
                      <a:pPr marL="82550" marR="82550">
                        <a:lnSpc>
                          <a:spcPct val="115000"/>
                        </a:lnSpc>
                        <a:spcAft>
                          <a:spcPts val="0"/>
                        </a:spcAft>
                      </a:pPr>
                      <a:r>
                        <a:rPr lang="en-GB" sz="800" dirty="0">
                          <a:effectLst/>
                        </a:rPr>
                        <a:t>-Local hard drive, external drive, shared network drive?</a:t>
                      </a:r>
                    </a:p>
                    <a:p>
                      <a:pPr marL="82550" marR="82550">
                        <a:lnSpc>
                          <a:spcPct val="115000"/>
                        </a:lnSpc>
                        <a:spcAft>
                          <a:spcPts val="0"/>
                        </a:spcAft>
                      </a:pPr>
                      <a:r>
                        <a:rPr lang="en-GB" sz="800" dirty="0">
                          <a:effectLst/>
                        </a:rPr>
                        <a:t>-Where is its physical location, i.e. filing cabinet, building, safe, etc.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4208728826"/>
                  </a:ext>
                </a:extLst>
              </a:tr>
              <a:tr h="638955">
                <a:tc>
                  <a:txBody>
                    <a:bodyPr/>
                    <a:lstStyle/>
                    <a:p>
                      <a:pPr marL="90170">
                        <a:lnSpc>
                          <a:spcPct val="115000"/>
                        </a:lnSpc>
                        <a:spcAft>
                          <a:spcPts val="0"/>
                        </a:spcAft>
                      </a:pPr>
                      <a:r>
                        <a:rPr lang="en-GB" sz="800" dirty="0">
                          <a:effectLst/>
                        </a:rPr>
                        <a:t>Owner</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-Who created the information, or where does the information come from?</a:t>
                      </a:r>
                    </a:p>
                    <a:p>
                      <a:pPr marL="82550" marR="82550">
                        <a:lnSpc>
                          <a:spcPct val="115000"/>
                        </a:lnSpc>
                        <a:spcAft>
                          <a:spcPts val="0"/>
                        </a:spcAft>
                      </a:pPr>
                      <a:r>
                        <a:rPr lang="en-GB" sz="800" dirty="0">
                          <a:effectLst/>
                        </a:rPr>
                        <a:t>-Who is the Information Owner?</a:t>
                      </a:r>
                    </a:p>
                    <a:p>
                      <a:pPr marL="82550" marR="82550">
                        <a:lnSpc>
                          <a:spcPct val="115000"/>
                        </a:lnSpc>
                        <a:spcAft>
                          <a:spcPts val="0"/>
                        </a:spcAft>
                      </a:pPr>
                      <a:r>
                        <a:rPr lang="en-GB" sz="800" dirty="0">
                          <a:effectLst/>
                        </a:rPr>
                        <a:t>-Which department holds responsibility for the information?</a:t>
                      </a:r>
                    </a:p>
                    <a:p>
                      <a:pPr marL="82550" marR="82550">
                        <a:lnSpc>
                          <a:spcPct val="115000"/>
                        </a:lnSpc>
                        <a:spcAft>
                          <a:spcPts val="0"/>
                        </a:spcAft>
                      </a:pPr>
                      <a:r>
                        <a:rPr lang="en-GB" sz="800" dirty="0">
                          <a:effectLst/>
                        </a:rPr>
                        <a:t>-Who are the stakeholders?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1490899046"/>
                  </a:ext>
                </a:extLst>
              </a:tr>
              <a:tr h="315967">
                <a:tc>
                  <a:txBody>
                    <a:bodyPr/>
                    <a:lstStyle/>
                    <a:p>
                      <a:pPr marL="90170">
                        <a:lnSpc>
                          <a:spcPts val="1000"/>
                        </a:lnSpc>
                        <a:spcAft>
                          <a:spcPts val="0"/>
                        </a:spcAft>
                      </a:pPr>
                      <a:r>
                        <a:rPr lang="en-GB" sz="800" dirty="0">
                          <a:effectLst/>
                        </a:rPr>
                        <a:t>Volume/Size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-What is the size of the information?  i.e. filing cabinet drawers; paper file boxes; digital files kb/Mb; etc.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576118174"/>
                  </a:ext>
                </a:extLst>
              </a:tr>
              <a:tr h="208304">
                <a:tc>
                  <a:txBody>
                    <a:bodyPr/>
                    <a:lstStyle/>
                    <a:p>
                      <a:pPr marL="90170">
                        <a:lnSpc>
                          <a:spcPts val="1000"/>
                        </a:lnSpc>
                        <a:spcAft>
                          <a:spcPts val="0"/>
                        </a:spcAft>
                      </a:pPr>
                      <a:r>
                        <a:rPr lang="en-GB" sz="800" dirty="0">
                          <a:effectLst/>
                        </a:rPr>
                        <a:t>Personal data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-Does the asset include sensitive personal data?  </a:t>
                      </a:r>
                    </a:p>
                    <a:p>
                      <a:pPr marL="82550" marR="82550">
                        <a:lnSpc>
                          <a:spcPct val="115000"/>
                        </a:lnSpc>
                        <a:spcAft>
                          <a:spcPts val="0"/>
                        </a:spcAft>
                      </a:pPr>
                      <a:r>
                        <a:rPr lang="en-GB" sz="800" dirty="0">
                          <a:effectLst/>
                        </a:rPr>
                        <a:t>N.B. This is very important for Data Protection.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1543509081"/>
                  </a:ext>
                </a:extLst>
              </a:tr>
              <a:tr h="1177269">
                <a:tc>
                  <a:txBody>
                    <a:bodyPr/>
                    <a:lstStyle/>
                    <a:p>
                      <a:pPr marL="90170">
                        <a:lnSpc>
                          <a:spcPts val="1000"/>
                        </a:lnSpc>
                        <a:spcAft>
                          <a:spcPts val="0"/>
                        </a:spcAft>
                      </a:pPr>
                      <a:r>
                        <a:rPr lang="en-GB" sz="800" dirty="0">
                          <a:effectLst/>
                        </a:rPr>
                        <a:t>Access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-What part of the office/agency does this asset support? </a:t>
                      </a:r>
                    </a:p>
                    <a:p>
                      <a:pPr marL="82550" marR="82550">
                        <a:lnSpc>
                          <a:spcPct val="115000"/>
                        </a:lnSpc>
                        <a:spcAft>
                          <a:spcPts val="0"/>
                        </a:spcAft>
                      </a:pPr>
                      <a:r>
                        <a:rPr lang="en-GB" sz="800" dirty="0">
                          <a:effectLst/>
                        </a:rPr>
                        <a:t>-Who is at risk from the information  </a:t>
                      </a:r>
                    </a:p>
                    <a:p>
                      <a:pPr marL="82550" marR="82550">
                        <a:lnSpc>
                          <a:spcPct val="115000"/>
                        </a:lnSpc>
                        <a:spcAft>
                          <a:spcPts val="0"/>
                        </a:spcAft>
                      </a:pPr>
                      <a:r>
                        <a:rPr lang="en-GB" sz="800" dirty="0">
                          <a:effectLst/>
                        </a:rPr>
                        <a:t>-How will you </a:t>
                      </a:r>
                      <a:r>
                        <a:rPr lang="en-GB" sz="800" u="none" strike="noStrike" spc="0" dirty="0">
                          <a:effectLst/>
                        </a:rPr>
                        <a:t>find </a:t>
                      </a:r>
                      <a:r>
                        <a:rPr lang="en-GB" sz="800" dirty="0">
                          <a:effectLst/>
                        </a:rPr>
                        <a:t>the information?</a:t>
                      </a:r>
                    </a:p>
                    <a:p>
                      <a:pPr marL="82550" marR="82550">
                        <a:lnSpc>
                          <a:spcPct val="115000"/>
                        </a:lnSpc>
                        <a:spcAft>
                          <a:spcPts val="0"/>
                        </a:spcAft>
                      </a:pPr>
                      <a:r>
                        <a:rPr lang="en-GB" sz="800" dirty="0">
                          <a:effectLst/>
                        </a:rPr>
                        <a:t>-Who can </a:t>
                      </a:r>
                      <a:r>
                        <a:rPr lang="en-GB" sz="800" u="none" strike="noStrike" spc="0" dirty="0">
                          <a:effectLst/>
                        </a:rPr>
                        <a:t>open </a:t>
                      </a:r>
                      <a:r>
                        <a:rPr lang="en-GB" sz="800" dirty="0">
                          <a:effectLst/>
                        </a:rPr>
                        <a:t>the information and how?</a:t>
                      </a:r>
                    </a:p>
                    <a:p>
                      <a:pPr marL="82550" marR="82550">
                        <a:lnSpc>
                          <a:spcPct val="115000"/>
                        </a:lnSpc>
                        <a:spcAft>
                          <a:spcPts val="0"/>
                        </a:spcAft>
                      </a:pPr>
                      <a:r>
                        <a:rPr lang="en-GB" sz="800" dirty="0">
                          <a:effectLst/>
                        </a:rPr>
                        <a:t>-How do you need to be able to </a:t>
                      </a:r>
                      <a:r>
                        <a:rPr lang="en-GB" sz="800" u="none" strike="noStrike" spc="0" dirty="0">
                          <a:effectLst/>
                        </a:rPr>
                        <a:t>work with </a:t>
                      </a:r>
                      <a:r>
                        <a:rPr lang="en-GB" sz="800" dirty="0">
                          <a:effectLst/>
                        </a:rPr>
                        <a:t>the information?</a:t>
                      </a:r>
                    </a:p>
                    <a:p>
                      <a:pPr marL="82550" marR="82550">
                        <a:lnSpc>
                          <a:spcPct val="115000"/>
                        </a:lnSpc>
                        <a:spcAft>
                          <a:spcPts val="0"/>
                        </a:spcAft>
                      </a:pPr>
                      <a:r>
                        <a:rPr lang="en-GB" sz="800" dirty="0">
                          <a:effectLst/>
                        </a:rPr>
                        <a:t>-What do you need to be able to </a:t>
                      </a:r>
                      <a:r>
                        <a:rPr lang="en-GB" sz="800" u="none" strike="noStrike" spc="0" dirty="0">
                          <a:effectLst/>
                        </a:rPr>
                        <a:t>understand </a:t>
                      </a:r>
                      <a:r>
                        <a:rPr lang="en-GB" sz="800" dirty="0">
                          <a:effectLst/>
                        </a:rPr>
                        <a:t>about your information?</a:t>
                      </a:r>
                    </a:p>
                    <a:p>
                      <a:pPr marL="82550" marR="82550">
                        <a:lnSpc>
                          <a:spcPct val="115000"/>
                        </a:lnSpc>
                        <a:spcAft>
                          <a:spcPts val="0"/>
                        </a:spcAft>
                      </a:pPr>
                      <a:r>
                        <a:rPr lang="en-GB" sz="800" dirty="0">
                          <a:effectLst/>
                        </a:rPr>
                        <a:t>-To what extent do you </a:t>
                      </a:r>
                      <a:r>
                        <a:rPr lang="en-GB" sz="800" u="none" strike="noStrike" spc="0" dirty="0">
                          <a:effectLst/>
                        </a:rPr>
                        <a:t>trust </a:t>
                      </a:r>
                      <a:r>
                        <a:rPr lang="en-GB" sz="800" dirty="0">
                          <a:effectLst/>
                        </a:rPr>
                        <a:t>your information is what it claims to be?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899782786"/>
                  </a:ext>
                </a:extLst>
              </a:tr>
              <a:tr h="315967">
                <a:tc>
                  <a:txBody>
                    <a:bodyPr/>
                    <a:lstStyle/>
                    <a:p>
                      <a:pPr marL="90170">
                        <a:lnSpc>
                          <a:spcPts val="1000"/>
                        </a:lnSpc>
                        <a:spcAft>
                          <a:spcPts val="0"/>
                        </a:spcAft>
                      </a:pPr>
                      <a:r>
                        <a:rPr lang="en-GB" sz="800" dirty="0">
                          <a:effectLst/>
                        </a:rPr>
                        <a:t>Shared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-Who is the information shared with? (Is it shared with other agencies out with the BCOS)? Under what agreement is the information shared?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2538077478"/>
                  </a:ext>
                </a:extLst>
              </a:tr>
              <a:tr h="208304">
                <a:tc>
                  <a:txBody>
                    <a:bodyPr/>
                    <a:lstStyle/>
                    <a:p>
                      <a:pPr marL="90170">
                        <a:lnSpc>
                          <a:spcPts val="1000"/>
                        </a:lnSpc>
                        <a:spcAft>
                          <a:spcPts val="0"/>
                        </a:spcAft>
                      </a:pPr>
                      <a:r>
                        <a:rPr lang="en-GB" sz="800" dirty="0">
                          <a:effectLst/>
                        </a:rPr>
                        <a:t>Format/Media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-What format is the information saved in? i.e. digital file format; paper format; audio; video; etc…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488319625"/>
                  </a:ext>
                </a:extLst>
              </a:tr>
              <a:tr h="423630">
                <a:tc>
                  <a:txBody>
                    <a:bodyPr/>
                    <a:lstStyle/>
                    <a:p>
                      <a:pPr marL="90170">
                        <a:lnSpc>
                          <a:spcPts val="1000"/>
                        </a:lnSpc>
                        <a:spcAft>
                          <a:spcPts val="0"/>
                        </a:spcAft>
                      </a:pPr>
                      <a:r>
                        <a:rPr lang="en-GB" sz="800" dirty="0">
                          <a:effectLst/>
                        </a:rPr>
                        <a:t>Retention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-How long should it be kept in immediate access? </a:t>
                      </a:r>
                    </a:p>
                    <a:p>
                      <a:pPr marL="82550" marR="82550">
                        <a:lnSpc>
                          <a:spcPct val="115000"/>
                        </a:lnSpc>
                        <a:spcAft>
                          <a:spcPts val="0"/>
                        </a:spcAft>
                      </a:pPr>
                      <a:r>
                        <a:rPr lang="en-GB" sz="800" dirty="0">
                          <a:effectLst/>
                        </a:rPr>
                        <a:t>-What should happen to it when it no longer needs immediate access?</a:t>
                      </a:r>
                    </a:p>
                    <a:p>
                      <a:pPr marL="82550" marR="82550">
                        <a:lnSpc>
                          <a:spcPct val="115000"/>
                        </a:lnSpc>
                        <a:spcAft>
                          <a:spcPts val="0"/>
                        </a:spcAft>
                      </a:pPr>
                      <a:r>
                        <a:rPr lang="en-GB" sz="800" dirty="0">
                          <a:effectLst/>
                        </a:rPr>
                        <a:t>-What are the disposal requirements?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2331260825"/>
                  </a:ext>
                </a:extLst>
              </a:tr>
              <a:tr h="423630">
                <a:tc>
                  <a:txBody>
                    <a:bodyPr/>
                    <a:lstStyle/>
                    <a:p>
                      <a:pPr marL="90170">
                        <a:lnSpc>
                          <a:spcPts val="1000"/>
                        </a:lnSpc>
                        <a:spcAft>
                          <a:spcPts val="0"/>
                        </a:spcAft>
                      </a:pPr>
                      <a:r>
                        <a:rPr lang="en-GB" sz="800" dirty="0">
                          <a:effectLst/>
                        </a:rPr>
                        <a:t>Password/Encryption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-is your information password protected? – who has the password?</a:t>
                      </a:r>
                    </a:p>
                    <a:p>
                      <a:pPr marL="82550" marR="82550">
                        <a:lnSpc>
                          <a:spcPct val="115000"/>
                        </a:lnSpc>
                        <a:spcAft>
                          <a:spcPts val="0"/>
                        </a:spcAft>
                      </a:pPr>
                      <a:r>
                        <a:rPr lang="en-GB" sz="800" dirty="0">
                          <a:effectLst/>
                        </a:rPr>
                        <a:t>-is your information encrypted? – who has the encryption key?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816157155"/>
                  </a:ext>
                </a:extLst>
              </a:tr>
              <a:tr h="423630">
                <a:tc>
                  <a:txBody>
                    <a:bodyPr/>
                    <a:lstStyle/>
                    <a:p>
                      <a:pPr marL="90170">
                        <a:lnSpc>
                          <a:spcPts val="1000"/>
                        </a:lnSpc>
                        <a:spcAft>
                          <a:spcPts val="0"/>
                        </a:spcAft>
                      </a:pPr>
                      <a:r>
                        <a:rPr lang="en-GB" sz="800" dirty="0">
                          <a:effectLst/>
                        </a:rPr>
                        <a:t>Risks / impact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-What are the risks to the information?</a:t>
                      </a:r>
                    </a:p>
                    <a:p>
                      <a:pPr marL="82550" marR="82550" algn="just">
                        <a:lnSpc>
                          <a:spcPct val="115000"/>
                        </a:lnSpc>
                        <a:spcAft>
                          <a:spcPts val="0"/>
                        </a:spcAft>
                      </a:pPr>
                      <a:r>
                        <a:rPr lang="en-GB" sz="800" dirty="0">
                          <a:effectLst/>
                        </a:rPr>
                        <a:t>-What are the risks to the office/agency from the information (for example from its loss, corruption or inappropriate access)?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3320636342"/>
                  </a:ext>
                </a:extLst>
              </a:tr>
              <a:tr h="315967">
                <a:tc>
                  <a:txBody>
                    <a:bodyPr/>
                    <a:lstStyle/>
                    <a:p>
                      <a:pPr marL="90170">
                        <a:lnSpc>
                          <a:spcPts val="1000"/>
                        </a:lnSpc>
                        <a:spcAft>
                          <a:spcPts val="0"/>
                        </a:spcAft>
                      </a:pPr>
                      <a:r>
                        <a:rPr lang="en-GB" sz="800" dirty="0">
                          <a:effectLst/>
                        </a:rPr>
                        <a:t>Key Information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-What is the value to the office/agency?</a:t>
                      </a:r>
                    </a:p>
                    <a:p>
                      <a:pPr marL="82550" marR="82550">
                        <a:lnSpc>
                          <a:spcPct val="115000"/>
                        </a:lnSpc>
                        <a:spcAft>
                          <a:spcPts val="0"/>
                        </a:spcAft>
                      </a:pPr>
                      <a:r>
                        <a:rPr lang="en-GB" sz="800" dirty="0">
                          <a:effectLst/>
                        </a:rPr>
                        <a:t>-What would be the cost of replacing the information?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2651528928"/>
                  </a:ext>
                </a:extLst>
              </a:tr>
              <a:tr h="315967">
                <a:tc>
                  <a:txBody>
                    <a:bodyPr/>
                    <a:lstStyle/>
                    <a:p>
                      <a:pPr marL="90170">
                        <a:lnSpc>
                          <a:spcPts val="1000"/>
                        </a:lnSpc>
                        <a:spcAft>
                          <a:spcPts val="0"/>
                        </a:spcAft>
                      </a:pPr>
                      <a:r>
                        <a:rPr lang="en-GB" sz="800" dirty="0">
                          <a:effectLst/>
                        </a:rPr>
                        <a:t>Backups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tc>
                  <a:txBody>
                    <a:bodyPr/>
                    <a:lstStyle/>
                    <a:p>
                      <a:pPr marL="82550" marR="82550">
                        <a:lnSpc>
                          <a:spcPct val="115000"/>
                        </a:lnSpc>
                        <a:spcAft>
                          <a:spcPts val="0"/>
                        </a:spcAft>
                      </a:pPr>
                      <a:r>
                        <a:rPr lang="en-GB" sz="800" dirty="0">
                          <a:effectLst/>
                        </a:rPr>
                        <a:t>-is your data backed up?</a:t>
                      </a:r>
                    </a:p>
                    <a:p>
                      <a:pPr marL="82550" marR="82550">
                        <a:lnSpc>
                          <a:spcPct val="115000"/>
                        </a:lnSpc>
                        <a:spcAft>
                          <a:spcPts val="0"/>
                        </a:spcAft>
                      </a:pPr>
                      <a:r>
                        <a:rPr lang="en-GB" sz="800" dirty="0">
                          <a:effectLst/>
                        </a:rPr>
                        <a:t>-where is it backed up? (off site etc.); how is it backed up?</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892" marR="2892" marT="0" marB="0"/>
                </a:tc>
                <a:extLst>
                  <a:ext uri="{0D108BD9-81ED-4DB2-BD59-A6C34878D82A}">
                    <a16:rowId xmlns:a16="http://schemas.microsoft.com/office/drawing/2014/main" val="2672467299"/>
                  </a:ext>
                </a:extLst>
              </a:tr>
            </a:tbl>
          </a:graphicData>
        </a:graphic>
      </p:graphicFrame>
    </p:spTree>
    <p:extLst>
      <p:ext uri="{BB962C8B-B14F-4D97-AF65-F5344CB8AC3E}">
        <p14:creationId xmlns:p14="http://schemas.microsoft.com/office/powerpoint/2010/main" val="328613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pic>
        <p:nvPicPr>
          <p:cNvPr id="9" name="Picture 8">
            <a:extLst>
              <a:ext uri="{FF2B5EF4-FFF2-40B4-BE49-F238E27FC236}">
                <a16:creationId xmlns:a16="http://schemas.microsoft.com/office/drawing/2014/main" id="{A837F828-6283-41C9-BF4B-FFF5137A4510}"/>
              </a:ext>
            </a:extLst>
          </p:cNvPr>
          <p:cNvPicPr>
            <a:picLocks noChangeAspect="1"/>
          </p:cNvPicPr>
          <p:nvPr/>
        </p:nvPicPr>
        <p:blipFill rotWithShape="1">
          <a:blip r:embed="rId3"/>
          <a:srcRect l="-1324" r="79550"/>
          <a:stretch/>
        </p:blipFill>
        <p:spPr>
          <a:xfrm>
            <a:off x="2973388" y="367695"/>
            <a:ext cx="2654710" cy="5705169"/>
          </a:xfrm>
          <a:prstGeom prst="rect">
            <a:avLst/>
          </a:prstGeom>
        </p:spPr>
      </p:pic>
    </p:spTree>
    <p:extLst>
      <p:ext uri="{BB962C8B-B14F-4D97-AF65-F5344CB8AC3E}">
        <p14:creationId xmlns:p14="http://schemas.microsoft.com/office/powerpoint/2010/main" val="368273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2A9DB6-8931-487D-9032-9F9E02FAFA67}"/>
              </a:ext>
            </a:extLst>
          </p:cNvPr>
          <p:cNvSpPr txBox="1"/>
          <p:nvPr/>
        </p:nvSpPr>
        <p:spPr>
          <a:xfrm>
            <a:off x="363895" y="2877785"/>
            <a:ext cx="11672596" cy="646331"/>
          </a:xfrm>
          <a:prstGeom prst="rect">
            <a:avLst/>
          </a:prstGeom>
          <a:noFill/>
        </p:spPr>
        <p:txBody>
          <a:bodyPr wrap="square" rtlCol="0">
            <a:spAutoFit/>
          </a:bodyPr>
          <a:lstStyle/>
          <a:p>
            <a:r>
              <a:rPr lang="en-GB" sz="3600" dirty="0"/>
              <a:t>Agencies of the Bishops’ Conference of Scotland </a:t>
            </a:r>
          </a:p>
        </p:txBody>
      </p:sp>
      <p:pic>
        <p:nvPicPr>
          <p:cNvPr id="3" name="Picture 2">
            <a:extLst>
              <a:ext uri="{FF2B5EF4-FFF2-40B4-BE49-F238E27FC236}">
                <a16:creationId xmlns:a16="http://schemas.microsoft.com/office/drawing/2014/main" id="{545759EA-9324-4310-89ED-3993813BAD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7603" y="1588830"/>
            <a:ext cx="773430" cy="1234440"/>
          </a:xfrm>
          <a:prstGeom prst="rect">
            <a:avLst/>
          </a:prstGeom>
          <a:noFill/>
          <a:ln>
            <a:noFill/>
          </a:ln>
        </p:spPr>
      </p:pic>
      <p:pic>
        <p:nvPicPr>
          <p:cNvPr id="5" name="Picture 4">
            <a:extLst>
              <a:ext uri="{FF2B5EF4-FFF2-40B4-BE49-F238E27FC236}">
                <a16:creationId xmlns:a16="http://schemas.microsoft.com/office/drawing/2014/main" id="{523F6BF8-CDF7-4355-8EF0-129E0001132E}"/>
              </a:ext>
            </a:extLst>
          </p:cNvPr>
          <p:cNvPicPr>
            <a:picLocks noChangeAspect="1"/>
          </p:cNvPicPr>
          <p:nvPr/>
        </p:nvPicPr>
        <p:blipFill>
          <a:blip r:embed="rId4"/>
          <a:stretch>
            <a:fillRect/>
          </a:stretch>
        </p:blipFill>
        <p:spPr>
          <a:xfrm>
            <a:off x="5841643" y="1665320"/>
            <a:ext cx="3438525" cy="933450"/>
          </a:xfrm>
          <a:prstGeom prst="rect">
            <a:avLst/>
          </a:prstGeom>
        </p:spPr>
      </p:pic>
      <p:pic>
        <p:nvPicPr>
          <p:cNvPr id="7" name="Picture 6">
            <a:extLst>
              <a:ext uri="{FF2B5EF4-FFF2-40B4-BE49-F238E27FC236}">
                <a16:creationId xmlns:a16="http://schemas.microsoft.com/office/drawing/2014/main" id="{8331D5C4-35C2-493D-B3A7-88B5139A339B}"/>
              </a:ext>
            </a:extLst>
          </p:cNvPr>
          <p:cNvPicPr>
            <a:picLocks noChangeAspect="1"/>
          </p:cNvPicPr>
          <p:nvPr/>
        </p:nvPicPr>
        <p:blipFill>
          <a:blip r:embed="rId5"/>
          <a:stretch>
            <a:fillRect/>
          </a:stretch>
        </p:blipFill>
        <p:spPr>
          <a:xfrm>
            <a:off x="712044" y="3657276"/>
            <a:ext cx="2743583" cy="1047896"/>
          </a:xfrm>
          <a:prstGeom prst="rect">
            <a:avLst/>
          </a:prstGeom>
        </p:spPr>
      </p:pic>
      <p:sp>
        <p:nvSpPr>
          <p:cNvPr id="8" name="TextBox 7">
            <a:extLst>
              <a:ext uri="{FF2B5EF4-FFF2-40B4-BE49-F238E27FC236}">
                <a16:creationId xmlns:a16="http://schemas.microsoft.com/office/drawing/2014/main" id="{085FB4FD-7C1F-40FC-9804-DA4553945173}"/>
              </a:ext>
            </a:extLst>
          </p:cNvPr>
          <p:cNvSpPr txBox="1"/>
          <p:nvPr/>
        </p:nvSpPr>
        <p:spPr>
          <a:xfrm>
            <a:off x="6606073" y="3741576"/>
            <a:ext cx="2845837" cy="369332"/>
          </a:xfrm>
          <a:prstGeom prst="rect">
            <a:avLst/>
          </a:prstGeom>
          <a:noFill/>
        </p:spPr>
        <p:txBody>
          <a:bodyPr wrap="square" rtlCol="0">
            <a:spAutoFit/>
          </a:bodyPr>
          <a:lstStyle/>
          <a:p>
            <a:r>
              <a:rPr lang="en-GB" dirty="0"/>
              <a:t>Permanent Diaconate</a:t>
            </a:r>
          </a:p>
        </p:txBody>
      </p:sp>
      <p:sp>
        <p:nvSpPr>
          <p:cNvPr id="9" name="TextBox 8">
            <a:extLst>
              <a:ext uri="{FF2B5EF4-FFF2-40B4-BE49-F238E27FC236}">
                <a16:creationId xmlns:a16="http://schemas.microsoft.com/office/drawing/2014/main" id="{A7DC1D4C-8333-4A9F-9395-ABE28585ABB9}"/>
              </a:ext>
            </a:extLst>
          </p:cNvPr>
          <p:cNvSpPr txBox="1"/>
          <p:nvPr/>
        </p:nvSpPr>
        <p:spPr>
          <a:xfrm>
            <a:off x="4385388" y="5871244"/>
            <a:ext cx="5309118" cy="369332"/>
          </a:xfrm>
          <a:prstGeom prst="rect">
            <a:avLst/>
          </a:prstGeom>
          <a:noFill/>
        </p:spPr>
        <p:txBody>
          <a:bodyPr wrap="square" rtlCol="0">
            <a:spAutoFit/>
          </a:bodyPr>
          <a:lstStyle/>
          <a:p>
            <a:r>
              <a:rPr lang="en-GB" dirty="0"/>
              <a:t>Secretary of the Committee for Church Music</a:t>
            </a:r>
          </a:p>
        </p:txBody>
      </p:sp>
      <p:sp>
        <p:nvSpPr>
          <p:cNvPr id="10" name="TextBox 9">
            <a:extLst>
              <a:ext uri="{FF2B5EF4-FFF2-40B4-BE49-F238E27FC236}">
                <a16:creationId xmlns:a16="http://schemas.microsoft.com/office/drawing/2014/main" id="{CD21544D-58E5-467C-AB72-1ED15C63AA8C}"/>
              </a:ext>
            </a:extLst>
          </p:cNvPr>
          <p:cNvSpPr txBox="1"/>
          <p:nvPr/>
        </p:nvSpPr>
        <p:spPr>
          <a:xfrm>
            <a:off x="2593472" y="248092"/>
            <a:ext cx="2631232" cy="369332"/>
          </a:xfrm>
          <a:prstGeom prst="rect">
            <a:avLst/>
          </a:prstGeom>
          <a:noFill/>
        </p:spPr>
        <p:txBody>
          <a:bodyPr wrap="square" rtlCol="0">
            <a:spAutoFit/>
          </a:bodyPr>
          <a:lstStyle/>
          <a:p>
            <a:r>
              <a:rPr lang="en-GB" dirty="0"/>
              <a:t>Liturgy Commission</a:t>
            </a:r>
          </a:p>
        </p:txBody>
      </p:sp>
      <p:sp>
        <p:nvSpPr>
          <p:cNvPr id="11" name="TextBox 10">
            <a:extLst>
              <a:ext uri="{FF2B5EF4-FFF2-40B4-BE49-F238E27FC236}">
                <a16:creationId xmlns:a16="http://schemas.microsoft.com/office/drawing/2014/main" id="{B5B6661C-0D50-436C-9438-F2B4E5CCC64B}"/>
              </a:ext>
            </a:extLst>
          </p:cNvPr>
          <p:cNvSpPr txBox="1"/>
          <p:nvPr/>
        </p:nvSpPr>
        <p:spPr>
          <a:xfrm>
            <a:off x="3804247" y="4067185"/>
            <a:ext cx="3928189" cy="369332"/>
          </a:xfrm>
          <a:prstGeom prst="rect">
            <a:avLst/>
          </a:prstGeom>
          <a:noFill/>
        </p:spPr>
        <p:txBody>
          <a:bodyPr wrap="square" rtlCol="0">
            <a:spAutoFit/>
          </a:bodyPr>
          <a:lstStyle/>
          <a:p>
            <a:r>
              <a:rPr lang="en-GB" dirty="0"/>
              <a:t>Ecumenical Reference Group</a:t>
            </a:r>
          </a:p>
        </p:txBody>
      </p:sp>
      <p:pic>
        <p:nvPicPr>
          <p:cNvPr id="37" name="Picture 36">
            <a:extLst>
              <a:ext uri="{FF2B5EF4-FFF2-40B4-BE49-F238E27FC236}">
                <a16:creationId xmlns:a16="http://schemas.microsoft.com/office/drawing/2014/main" id="{9A7A9B3D-47C5-4C24-B3D3-1F12CFB8790D}"/>
              </a:ext>
            </a:extLst>
          </p:cNvPr>
          <p:cNvPicPr>
            <a:picLocks noChangeAspect="1"/>
          </p:cNvPicPr>
          <p:nvPr/>
        </p:nvPicPr>
        <p:blipFill>
          <a:blip r:embed="rId6"/>
          <a:stretch>
            <a:fillRect/>
          </a:stretch>
        </p:blipFill>
        <p:spPr>
          <a:xfrm>
            <a:off x="5841642" y="228074"/>
            <a:ext cx="2514600" cy="904875"/>
          </a:xfrm>
          <a:prstGeom prst="rect">
            <a:avLst/>
          </a:prstGeom>
        </p:spPr>
      </p:pic>
      <p:pic>
        <p:nvPicPr>
          <p:cNvPr id="39" name="Picture 38">
            <a:extLst>
              <a:ext uri="{FF2B5EF4-FFF2-40B4-BE49-F238E27FC236}">
                <a16:creationId xmlns:a16="http://schemas.microsoft.com/office/drawing/2014/main" id="{0CAC42D7-9CF5-44A7-B6D7-7525D846A7AC}"/>
              </a:ext>
            </a:extLst>
          </p:cNvPr>
          <p:cNvPicPr>
            <a:picLocks noChangeAspect="1"/>
          </p:cNvPicPr>
          <p:nvPr/>
        </p:nvPicPr>
        <p:blipFill>
          <a:blip r:embed="rId7"/>
          <a:stretch>
            <a:fillRect/>
          </a:stretch>
        </p:blipFill>
        <p:spPr>
          <a:xfrm>
            <a:off x="178569" y="5173253"/>
            <a:ext cx="1905266" cy="1390844"/>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A689663F-1CD5-46C0-BBF5-E8573011F4A8}"/>
              </a:ext>
            </a:extLst>
          </p:cNvPr>
          <p:cNvPicPr>
            <a:picLocks noChangeAspect="1"/>
          </p:cNvPicPr>
          <p:nvPr/>
        </p:nvPicPr>
        <p:blipFill>
          <a:blip r:embed="rId8"/>
          <a:stretch>
            <a:fillRect/>
          </a:stretch>
        </p:blipFill>
        <p:spPr>
          <a:xfrm>
            <a:off x="8797830" y="4909398"/>
            <a:ext cx="1645920" cy="713232"/>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41FECEA0-9054-49DD-B3D1-6AEBE875609E}"/>
              </a:ext>
            </a:extLst>
          </p:cNvPr>
          <p:cNvPicPr>
            <a:picLocks noChangeAspect="1"/>
          </p:cNvPicPr>
          <p:nvPr/>
        </p:nvPicPr>
        <p:blipFill>
          <a:blip r:embed="rId9"/>
          <a:stretch>
            <a:fillRect/>
          </a:stretch>
        </p:blipFill>
        <p:spPr>
          <a:xfrm>
            <a:off x="3174035" y="4350114"/>
            <a:ext cx="5335215" cy="1270289"/>
          </a:xfrm>
          <a:prstGeom prst="rect">
            <a:avLst/>
          </a:prstGeom>
        </p:spPr>
      </p:pic>
      <p:pic>
        <p:nvPicPr>
          <p:cNvPr id="45" name="Picture 44">
            <a:extLst>
              <a:ext uri="{FF2B5EF4-FFF2-40B4-BE49-F238E27FC236}">
                <a16:creationId xmlns:a16="http://schemas.microsoft.com/office/drawing/2014/main" id="{E866BFB5-72C9-451E-965D-D022CE4CB005}"/>
              </a:ext>
            </a:extLst>
          </p:cNvPr>
          <p:cNvPicPr>
            <a:picLocks noChangeAspect="1"/>
          </p:cNvPicPr>
          <p:nvPr/>
        </p:nvPicPr>
        <p:blipFill>
          <a:blip r:embed="rId10"/>
          <a:stretch>
            <a:fillRect/>
          </a:stretch>
        </p:blipFill>
        <p:spPr>
          <a:xfrm>
            <a:off x="2831841" y="1114753"/>
            <a:ext cx="762000" cy="1466850"/>
          </a:xfrm>
          <a:prstGeom prst="rect">
            <a:avLst/>
          </a:prstGeom>
        </p:spPr>
      </p:pic>
      <p:pic>
        <p:nvPicPr>
          <p:cNvPr id="47" name="Picture 46">
            <a:extLst>
              <a:ext uri="{FF2B5EF4-FFF2-40B4-BE49-F238E27FC236}">
                <a16:creationId xmlns:a16="http://schemas.microsoft.com/office/drawing/2014/main" id="{4F4BF116-870E-4023-832A-4C80CA744169}"/>
              </a:ext>
            </a:extLst>
          </p:cNvPr>
          <p:cNvPicPr>
            <a:picLocks noChangeAspect="1"/>
          </p:cNvPicPr>
          <p:nvPr/>
        </p:nvPicPr>
        <p:blipFill>
          <a:blip r:embed="rId11"/>
          <a:stretch>
            <a:fillRect/>
          </a:stretch>
        </p:blipFill>
        <p:spPr>
          <a:xfrm>
            <a:off x="9846128" y="1936265"/>
            <a:ext cx="1905000" cy="838200"/>
          </a:xfrm>
          <a:prstGeom prst="rect">
            <a:avLst/>
          </a:prstGeom>
        </p:spPr>
      </p:pic>
      <p:pic>
        <p:nvPicPr>
          <p:cNvPr id="49" name="Picture 48">
            <a:extLst>
              <a:ext uri="{FF2B5EF4-FFF2-40B4-BE49-F238E27FC236}">
                <a16:creationId xmlns:a16="http://schemas.microsoft.com/office/drawing/2014/main" id="{BAF949F4-6023-425B-8755-AA252B196B57}"/>
              </a:ext>
            </a:extLst>
          </p:cNvPr>
          <p:cNvPicPr>
            <a:picLocks noChangeAspect="1"/>
          </p:cNvPicPr>
          <p:nvPr/>
        </p:nvPicPr>
        <p:blipFill>
          <a:blip r:embed="rId12"/>
          <a:stretch>
            <a:fillRect/>
          </a:stretch>
        </p:blipFill>
        <p:spPr>
          <a:xfrm>
            <a:off x="10845866" y="4909398"/>
            <a:ext cx="1190625" cy="1714500"/>
          </a:xfrm>
          <a:prstGeom prst="rect">
            <a:avLst/>
          </a:prstGeom>
        </p:spPr>
      </p:pic>
      <p:pic>
        <p:nvPicPr>
          <p:cNvPr id="51" name="Picture 50">
            <a:extLst>
              <a:ext uri="{FF2B5EF4-FFF2-40B4-BE49-F238E27FC236}">
                <a16:creationId xmlns:a16="http://schemas.microsoft.com/office/drawing/2014/main" id="{21A6EC17-5664-4FDA-B85F-951D1DA49CB3}"/>
              </a:ext>
            </a:extLst>
          </p:cNvPr>
          <p:cNvPicPr>
            <a:picLocks noChangeAspect="1"/>
          </p:cNvPicPr>
          <p:nvPr/>
        </p:nvPicPr>
        <p:blipFill>
          <a:blip r:embed="rId13"/>
          <a:stretch>
            <a:fillRect/>
          </a:stretch>
        </p:blipFill>
        <p:spPr>
          <a:xfrm>
            <a:off x="436107" y="176867"/>
            <a:ext cx="1905000" cy="1143000"/>
          </a:xfrm>
          <a:prstGeom prst="rect">
            <a:avLst/>
          </a:prstGeom>
        </p:spPr>
      </p:pic>
      <p:pic>
        <p:nvPicPr>
          <p:cNvPr id="53" name="Picture 52">
            <a:extLst>
              <a:ext uri="{FF2B5EF4-FFF2-40B4-BE49-F238E27FC236}">
                <a16:creationId xmlns:a16="http://schemas.microsoft.com/office/drawing/2014/main" id="{BD8E5BFD-AAE1-4901-B411-EC9C75054E7B}"/>
              </a:ext>
            </a:extLst>
          </p:cNvPr>
          <p:cNvPicPr>
            <a:picLocks noChangeAspect="1"/>
          </p:cNvPicPr>
          <p:nvPr/>
        </p:nvPicPr>
        <p:blipFill>
          <a:blip r:embed="rId14"/>
          <a:stretch>
            <a:fillRect/>
          </a:stretch>
        </p:blipFill>
        <p:spPr>
          <a:xfrm>
            <a:off x="4159801" y="1445368"/>
            <a:ext cx="1428750" cy="1409700"/>
          </a:xfrm>
          <a:prstGeom prst="rect">
            <a:avLst/>
          </a:prstGeom>
        </p:spPr>
      </p:pic>
      <p:pic>
        <p:nvPicPr>
          <p:cNvPr id="55" name="Picture 54">
            <a:extLst>
              <a:ext uri="{FF2B5EF4-FFF2-40B4-BE49-F238E27FC236}">
                <a16:creationId xmlns:a16="http://schemas.microsoft.com/office/drawing/2014/main" id="{48341DF8-7791-4AF5-905B-E073A2C400E1}"/>
              </a:ext>
            </a:extLst>
          </p:cNvPr>
          <p:cNvPicPr>
            <a:picLocks noChangeAspect="1"/>
          </p:cNvPicPr>
          <p:nvPr/>
        </p:nvPicPr>
        <p:blipFill>
          <a:blip r:embed="rId15"/>
          <a:stretch>
            <a:fillRect/>
          </a:stretch>
        </p:blipFill>
        <p:spPr>
          <a:xfrm>
            <a:off x="9360159" y="291124"/>
            <a:ext cx="2066925" cy="952500"/>
          </a:xfrm>
          <a:prstGeom prst="rect">
            <a:avLst/>
          </a:prstGeom>
        </p:spPr>
      </p:pic>
      <p:pic>
        <p:nvPicPr>
          <p:cNvPr id="57" name="Picture 56">
            <a:extLst>
              <a:ext uri="{FF2B5EF4-FFF2-40B4-BE49-F238E27FC236}">
                <a16:creationId xmlns:a16="http://schemas.microsoft.com/office/drawing/2014/main" id="{FE522E6E-19C6-417E-96F9-27ADC1595A84}"/>
              </a:ext>
            </a:extLst>
          </p:cNvPr>
          <p:cNvPicPr>
            <a:picLocks noChangeAspect="1"/>
          </p:cNvPicPr>
          <p:nvPr/>
        </p:nvPicPr>
        <p:blipFill>
          <a:blip r:embed="rId16"/>
          <a:stretch>
            <a:fillRect/>
          </a:stretch>
        </p:blipFill>
        <p:spPr>
          <a:xfrm>
            <a:off x="2733335" y="5233531"/>
            <a:ext cx="1434196" cy="1270288"/>
          </a:xfrm>
          <a:prstGeom prst="rect">
            <a:avLst/>
          </a:prstGeom>
        </p:spPr>
      </p:pic>
      <p:pic>
        <p:nvPicPr>
          <p:cNvPr id="60" name="Picture 59">
            <a:extLst>
              <a:ext uri="{FF2B5EF4-FFF2-40B4-BE49-F238E27FC236}">
                <a16:creationId xmlns:a16="http://schemas.microsoft.com/office/drawing/2014/main" id="{0640833C-3CA8-4F17-BBEB-B572449EC70D}"/>
              </a:ext>
            </a:extLst>
          </p:cNvPr>
          <p:cNvPicPr>
            <a:picLocks noChangeAspect="1"/>
          </p:cNvPicPr>
          <p:nvPr/>
        </p:nvPicPr>
        <p:blipFill>
          <a:blip r:embed="rId17"/>
          <a:stretch>
            <a:fillRect/>
          </a:stretch>
        </p:blipFill>
        <p:spPr>
          <a:xfrm>
            <a:off x="9961687" y="3741576"/>
            <a:ext cx="1905000" cy="809625"/>
          </a:xfrm>
          <a:prstGeom prst="rect">
            <a:avLst/>
          </a:prstGeom>
        </p:spPr>
      </p:pic>
    </p:spTree>
    <p:extLst>
      <p:ext uri="{BB962C8B-B14F-4D97-AF65-F5344CB8AC3E}">
        <p14:creationId xmlns:p14="http://schemas.microsoft.com/office/powerpoint/2010/main" val="251186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pic>
        <p:nvPicPr>
          <p:cNvPr id="5" name="Picture 4">
            <a:extLst>
              <a:ext uri="{FF2B5EF4-FFF2-40B4-BE49-F238E27FC236}">
                <a16:creationId xmlns:a16="http://schemas.microsoft.com/office/drawing/2014/main" id="{E76392BC-D56E-47A5-A335-5A029C9765B2}"/>
              </a:ext>
            </a:extLst>
          </p:cNvPr>
          <p:cNvPicPr>
            <a:picLocks noChangeAspect="1"/>
          </p:cNvPicPr>
          <p:nvPr/>
        </p:nvPicPr>
        <p:blipFill rotWithShape="1">
          <a:blip r:embed="rId3"/>
          <a:srcRect l="14435" r="67097" b="25780"/>
          <a:stretch/>
        </p:blipFill>
        <p:spPr>
          <a:xfrm>
            <a:off x="7836310" y="467032"/>
            <a:ext cx="2251587" cy="4918710"/>
          </a:xfrm>
          <a:prstGeom prst="rect">
            <a:avLst/>
          </a:prstGeom>
        </p:spPr>
      </p:pic>
      <p:graphicFrame>
        <p:nvGraphicFramePr>
          <p:cNvPr id="6" name="Table 5">
            <a:extLst>
              <a:ext uri="{FF2B5EF4-FFF2-40B4-BE49-F238E27FC236}">
                <a16:creationId xmlns:a16="http://schemas.microsoft.com/office/drawing/2014/main" id="{48483A72-2005-4089-B2A6-06A0B258A85C}"/>
              </a:ext>
            </a:extLst>
          </p:cNvPr>
          <p:cNvGraphicFramePr>
            <a:graphicFrameLocks noGrp="1"/>
          </p:cNvGraphicFramePr>
          <p:nvPr>
            <p:extLst>
              <p:ext uri="{D42A27DB-BD31-4B8C-83A1-F6EECF244321}">
                <p14:modId xmlns:p14="http://schemas.microsoft.com/office/powerpoint/2010/main" val="286243348"/>
              </p:ext>
            </p:extLst>
          </p:nvPr>
        </p:nvGraphicFramePr>
        <p:xfrm>
          <a:off x="119619" y="1762936"/>
          <a:ext cx="7472516" cy="2080260"/>
        </p:xfrm>
        <a:graphic>
          <a:graphicData uri="http://schemas.openxmlformats.org/drawingml/2006/table">
            <a:tbl>
              <a:tblPr>
                <a:tableStyleId>{5C22544A-7EE6-4342-B048-85BDC9FD1C3A}</a:tableStyleId>
              </a:tblPr>
              <a:tblGrid>
                <a:gridCol w="2377732">
                  <a:extLst>
                    <a:ext uri="{9D8B030D-6E8A-4147-A177-3AD203B41FA5}">
                      <a16:colId xmlns:a16="http://schemas.microsoft.com/office/drawing/2014/main" val="1714531995"/>
                    </a:ext>
                  </a:extLst>
                </a:gridCol>
                <a:gridCol w="5094784">
                  <a:extLst>
                    <a:ext uri="{9D8B030D-6E8A-4147-A177-3AD203B41FA5}">
                      <a16:colId xmlns:a16="http://schemas.microsoft.com/office/drawing/2014/main" val="994975330"/>
                    </a:ext>
                  </a:extLst>
                </a:gridCol>
              </a:tblGrid>
              <a:tr h="497205">
                <a:tc>
                  <a:txBody>
                    <a:bodyPr/>
                    <a:lstStyle/>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r>
                        <a:rPr lang="en-GB" sz="2000" dirty="0">
                          <a:effectLst/>
                        </a:rPr>
                        <a:t>Name of</a:t>
                      </a:r>
                    </a:p>
                    <a:p>
                      <a:pPr marL="90170">
                        <a:lnSpc>
                          <a:spcPts val="1000"/>
                        </a:lnSpc>
                        <a:spcAft>
                          <a:spcPts val="0"/>
                        </a:spcAft>
                      </a:pPr>
                      <a:endParaRPr lang="en-GB" sz="2000" dirty="0">
                        <a:effectLst/>
                      </a:endParaRPr>
                    </a:p>
                    <a:p>
                      <a:pPr marL="90170">
                        <a:lnSpc>
                          <a:spcPts val="1000"/>
                        </a:lnSpc>
                        <a:spcAft>
                          <a:spcPts val="0"/>
                        </a:spcAft>
                      </a:pPr>
                      <a:r>
                        <a:rPr lang="en-GB" sz="2000" dirty="0">
                          <a:effectLst/>
                        </a:rPr>
                        <a:t>Information</a:t>
                      </a:r>
                    </a:p>
                    <a:p>
                      <a:pPr marL="90170">
                        <a:lnSpc>
                          <a:spcPts val="1000"/>
                        </a:lnSpc>
                        <a:spcAft>
                          <a:spcPts val="0"/>
                        </a:spcAft>
                      </a:pPr>
                      <a:endParaRPr lang="en-GB" sz="2000" dirty="0">
                        <a:effectLst/>
                      </a:endParaRPr>
                    </a:p>
                    <a:p>
                      <a:pPr marL="90170">
                        <a:lnSpc>
                          <a:spcPts val="1000"/>
                        </a:lnSpc>
                        <a:spcAft>
                          <a:spcPts val="0"/>
                        </a:spcAft>
                      </a:pPr>
                      <a:r>
                        <a:rPr lang="en-GB" sz="2000" dirty="0">
                          <a:effectLst/>
                        </a:rPr>
                        <a:t>Group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gn="just">
                        <a:lnSpc>
                          <a:spcPct val="115000"/>
                        </a:lnSpc>
                        <a:spcAft>
                          <a:spcPts val="0"/>
                        </a:spcAft>
                      </a:pPr>
                      <a:r>
                        <a:rPr lang="en-GB" sz="2000" dirty="0">
                          <a:effectLst/>
                        </a:rPr>
                        <a:t>-Name of Information Group</a:t>
                      </a:r>
                    </a:p>
                    <a:p>
                      <a:pPr marL="82550" marR="82550" algn="just">
                        <a:lnSpc>
                          <a:spcPct val="115000"/>
                        </a:lnSpc>
                        <a:spcAft>
                          <a:spcPts val="0"/>
                        </a:spcAft>
                      </a:pPr>
                      <a:r>
                        <a:rPr lang="en-GB" sz="2000" dirty="0">
                          <a:effectLst/>
                        </a:rPr>
                        <a:t>-How do you identify the information? (This could be a project, a collection, an event etc.)</a:t>
                      </a:r>
                    </a:p>
                    <a:p>
                      <a:pPr marL="82550" marR="82550" algn="just">
                        <a:lnSpc>
                          <a:spcPct val="115000"/>
                        </a:lnSpc>
                        <a:spcAft>
                          <a:spcPts val="0"/>
                        </a:spcAft>
                      </a:pPr>
                      <a:r>
                        <a:rPr lang="en-GB" sz="2000" dirty="0">
                          <a:effectLst/>
                        </a:rPr>
                        <a:t> </a:t>
                      </a:r>
                    </a:p>
                    <a:p>
                      <a:pPr marL="82550" marR="82550" algn="just">
                        <a:lnSpc>
                          <a:spcPct val="115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837357947"/>
                  </a:ext>
                </a:extLst>
              </a:tr>
            </a:tbl>
          </a:graphicData>
        </a:graphic>
      </p:graphicFrame>
    </p:spTree>
    <p:extLst>
      <p:ext uri="{BB962C8B-B14F-4D97-AF65-F5344CB8AC3E}">
        <p14:creationId xmlns:p14="http://schemas.microsoft.com/office/powerpoint/2010/main" val="354042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379C7E08-49FD-4CE7-BD0D-9AE871F073C3}"/>
              </a:ext>
            </a:extLst>
          </p:cNvPr>
          <p:cNvGraphicFramePr>
            <a:graphicFrameLocks noGrp="1"/>
          </p:cNvGraphicFramePr>
          <p:nvPr>
            <p:extLst>
              <p:ext uri="{D42A27DB-BD31-4B8C-83A1-F6EECF244321}">
                <p14:modId xmlns:p14="http://schemas.microsoft.com/office/powerpoint/2010/main" val="1915184479"/>
              </p:ext>
            </p:extLst>
          </p:nvPr>
        </p:nvGraphicFramePr>
        <p:xfrm>
          <a:off x="167149" y="1872234"/>
          <a:ext cx="7426069" cy="1556766"/>
        </p:xfrm>
        <a:graphic>
          <a:graphicData uri="http://schemas.openxmlformats.org/drawingml/2006/table">
            <a:tbl>
              <a:tblPr>
                <a:tableStyleId>{5C22544A-7EE6-4342-B048-85BDC9FD1C3A}</a:tableStyleId>
              </a:tblPr>
              <a:tblGrid>
                <a:gridCol w="2362953">
                  <a:extLst>
                    <a:ext uri="{9D8B030D-6E8A-4147-A177-3AD203B41FA5}">
                      <a16:colId xmlns:a16="http://schemas.microsoft.com/office/drawing/2014/main" val="3761600960"/>
                    </a:ext>
                  </a:extLst>
                </a:gridCol>
                <a:gridCol w="5063116">
                  <a:extLst>
                    <a:ext uri="{9D8B030D-6E8A-4147-A177-3AD203B41FA5}">
                      <a16:colId xmlns:a16="http://schemas.microsoft.com/office/drawing/2014/main" val="3697293203"/>
                    </a:ext>
                  </a:extLst>
                </a:gridCol>
              </a:tblGrid>
              <a:tr h="539115">
                <a:tc>
                  <a:txBody>
                    <a:bodyPr/>
                    <a:lstStyle/>
                    <a:p>
                      <a:pPr marL="90170">
                        <a:lnSpc>
                          <a:spcPct val="115000"/>
                        </a:lnSpc>
                        <a:spcAft>
                          <a:spcPts val="0"/>
                        </a:spcAft>
                      </a:pPr>
                      <a:r>
                        <a:rPr lang="en-GB" sz="1800" dirty="0">
                          <a:effectLst/>
                        </a:rPr>
                        <a:t>What does it 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gn="just">
                        <a:lnSpc>
                          <a:spcPct val="115000"/>
                        </a:lnSpc>
                        <a:spcAft>
                          <a:spcPts val="0"/>
                        </a:spcAft>
                      </a:pPr>
                      <a:r>
                        <a:rPr lang="en-GB" sz="1800" dirty="0">
                          <a:effectLst/>
                        </a:rPr>
                        <a:t>-Brief description of what the information is</a:t>
                      </a:r>
                    </a:p>
                    <a:p>
                      <a:pPr marL="82550" marR="82550" algn="just">
                        <a:lnSpc>
                          <a:spcPct val="115000"/>
                        </a:lnSpc>
                        <a:spcAft>
                          <a:spcPts val="0"/>
                        </a:spcAft>
                      </a:pPr>
                      <a:r>
                        <a:rPr lang="en-GB" sz="1800" dirty="0">
                          <a:effectLst/>
                        </a:rPr>
                        <a:t>-More detail on what the components of the information are</a:t>
                      </a:r>
                    </a:p>
                    <a:p>
                      <a:pPr marL="82550" marR="82550" algn="just">
                        <a:lnSpc>
                          <a:spcPct val="115000"/>
                        </a:lnSpc>
                        <a:spcAft>
                          <a:spcPts val="0"/>
                        </a:spcAft>
                      </a:pPr>
                      <a:r>
                        <a:rPr lang="en-GB" sz="1800" dirty="0">
                          <a:effectLst/>
                        </a:rPr>
                        <a:t>-Whose information</a:t>
                      </a:r>
                    </a:p>
                    <a:p>
                      <a:pPr marL="82550" marR="82550" algn="just">
                        <a:lnSpc>
                          <a:spcPct val="115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710752197"/>
                  </a:ext>
                </a:extLst>
              </a:tr>
            </a:tbl>
          </a:graphicData>
        </a:graphic>
      </p:graphicFrame>
      <p:pic>
        <p:nvPicPr>
          <p:cNvPr id="6" name="Picture 5">
            <a:extLst>
              <a:ext uri="{FF2B5EF4-FFF2-40B4-BE49-F238E27FC236}">
                <a16:creationId xmlns:a16="http://schemas.microsoft.com/office/drawing/2014/main" id="{BAC8FD96-722B-4203-A50D-797282F6E6F8}"/>
              </a:ext>
            </a:extLst>
          </p:cNvPr>
          <p:cNvPicPr>
            <a:picLocks noChangeAspect="1"/>
          </p:cNvPicPr>
          <p:nvPr/>
        </p:nvPicPr>
        <p:blipFill rotWithShape="1">
          <a:blip r:embed="rId3"/>
          <a:srcRect l="25242" r="41129" b="23109"/>
          <a:stretch/>
        </p:blipFill>
        <p:spPr>
          <a:xfrm>
            <a:off x="7806813" y="560997"/>
            <a:ext cx="4100052" cy="5095691"/>
          </a:xfrm>
          <a:prstGeom prst="rect">
            <a:avLst/>
          </a:prstGeom>
        </p:spPr>
      </p:pic>
    </p:spTree>
    <p:extLst>
      <p:ext uri="{BB962C8B-B14F-4D97-AF65-F5344CB8AC3E}">
        <p14:creationId xmlns:p14="http://schemas.microsoft.com/office/powerpoint/2010/main" val="75390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pic>
        <p:nvPicPr>
          <p:cNvPr id="5" name="Picture 4">
            <a:extLst>
              <a:ext uri="{FF2B5EF4-FFF2-40B4-BE49-F238E27FC236}">
                <a16:creationId xmlns:a16="http://schemas.microsoft.com/office/drawing/2014/main" id="{7F479C55-A878-4BD4-8CBD-457927070B87}"/>
              </a:ext>
            </a:extLst>
          </p:cNvPr>
          <p:cNvPicPr>
            <a:picLocks noChangeAspect="1"/>
          </p:cNvPicPr>
          <p:nvPr/>
        </p:nvPicPr>
        <p:blipFill rotWithShape="1">
          <a:blip r:embed="rId3"/>
          <a:srcRect l="27177" r="45807" b="13913"/>
          <a:stretch/>
        </p:blipFill>
        <p:spPr>
          <a:xfrm>
            <a:off x="684212" y="316541"/>
            <a:ext cx="3293807" cy="5705169"/>
          </a:xfrm>
          <a:prstGeom prst="rect">
            <a:avLst/>
          </a:prstGeom>
        </p:spPr>
      </p:pic>
      <p:graphicFrame>
        <p:nvGraphicFramePr>
          <p:cNvPr id="7" name="Table 6">
            <a:extLst>
              <a:ext uri="{FF2B5EF4-FFF2-40B4-BE49-F238E27FC236}">
                <a16:creationId xmlns:a16="http://schemas.microsoft.com/office/drawing/2014/main" id="{BA47A385-A325-42EF-B9B3-41FC7E4411A6}"/>
              </a:ext>
            </a:extLst>
          </p:cNvPr>
          <p:cNvGraphicFramePr>
            <a:graphicFrameLocks noGrp="1"/>
          </p:cNvGraphicFramePr>
          <p:nvPr>
            <p:extLst>
              <p:ext uri="{D42A27DB-BD31-4B8C-83A1-F6EECF244321}">
                <p14:modId xmlns:p14="http://schemas.microsoft.com/office/powerpoint/2010/main" val="2940374169"/>
              </p:ext>
            </p:extLst>
          </p:nvPr>
        </p:nvGraphicFramePr>
        <p:xfrm>
          <a:off x="4362526" y="1409346"/>
          <a:ext cx="6490263" cy="2430780"/>
        </p:xfrm>
        <a:graphic>
          <a:graphicData uri="http://schemas.openxmlformats.org/drawingml/2006/table">
            <a:tbl>
              <a:tblPr>
                <a:tableStyleId>{5C22544A-7EE6-4342-B048-85BDC9FD1C3A}</a:tableStyleId>
              </a:tblPr>
              <a:tblGrid>
                <a:gridCol w="2065183">
                  <a:extLst>
                    <a:ext uri="{9D8B030D-6E8A-4147-A177-3AD203B41FA5}">
                      <a16:colId xmlns:a16="http://schemas.microsoft.com/office/drawing/2014/main" val="1584258674"/>
                    </a:ext>
                  </a:extLst>
                </a:gridCol>
                <a:gridCol w="4425080">
                  <a:extLst>
                    <a:ext uri="{9D8B030D-6E8A-4147-A177-3AD203B41FA5}">
                      <a16:colId xmlns:a16="http://schemas.microsoft.com/office/drawing/2014/main" val="2120598162"/>
                    </a:ext>
                  </a:extLst>
                </a:gridCol>
              </a:tblGrid>
              <a:tr h="712470">
                <a:tc>
                  <a:txBody>
                    <a:bodyPr/>
                    <a:lstStyle/>
                    <a:p>
                      <a:pPr marL="90170">
                        <a:lnSpc>
                          <a:spcPct val="115000"/>
                        </a:lnSpc>
                        <a:spcAft>
                          <a:spcPts val="0"/>
                        </a:spcAft>
                      </a:pPr>
                      <a:r>
                        <a:rPr lang="en-GB" sz="2000" dirty="0">
                          <a:effectLst/>
                        </a:rPr>
                        <a:t>Location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-Where is the information located? </a:t>
                      </a:r>
                    </a:p>
                    <a:p>
                      <a:pPr marL="82550" marR="82550">
                        <a:lnSpc>
                          <a:spcPct val="115000"/>
                        </a:lnSpc>
                        <a:spcAft>
                          <a:spcPts val="0"/>
                        </a:spcAft>
                      </a:pPr>
                      <a:r>
                        <a:rPr lang="en-GB" sz="2000" dirty="0">
                          <a:effectLst/>
                        </a:rPr>
                        <a:t>-What is the file-path?</a:t>
                      </a:r>
                    </a:p>
                    <a:p>
                      <a:pPr marL="82550" marR="82550">
                        <a:lnSpc>
                          <a:spcPct val="115000"/>
                        </a:lnSpc>
                        <a:spcAft>
                          <a:spcPts val="0"/>
                        </a:spcAft>
                      </a:pPr>
                      <a:r>
                        <a:rPr lang="en-GB" sz="2000" dirty="0">
                          <a:effectLst/>
                        </a:rPr>
                        <a:t>-Local hard drive, external drive, shared network drive?</a:t>
                      </a:r>
                    </a:p>
                    <a:p>
                      <a:pPr marL="82550" marR="82550">
                        <a:lnSpc>
                          <a:spcPct val="115000"/>
                        </a:lnSpc>
                        <a:spcAft>
                          <a:spcPts val="0"/>
                        </a:spcAft>
                      </a:pPr>
                      <a:r>
                        <a:rPr lang="en-GB" sz="2000" dirty="0">
                          <a:effectLst/>
                        </a:rPr>
                        <a:t>-Where is its physical location, i.e. filing cabinet, building, safe, etc.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04193831"/>
                  </a:ext>
                </a:extLst>
              </a:tr>
            </a:tbl>
          </a:graphicData>
        </a:graphic>
      </p:graphicFrame>
    </p:spTree>
    <p:extLst>
      <p:ext uri="{BB962C8B-B14F-4D97-AF65-F5344CB8AC3E}">
        <p14:creationId xmlns:p14="http://schemas.microsoft.com/office/powerpoint/2010/main" val="1887852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5" name="Table 4">
            <a:extLst>
              <a:ext uri="{FF2B5EF4-FFF2-40B4-BE49-F238E27FC236}">
                <a16:creationId xmlns:a16="http://schemas.microsoft.com/office/drawing/2014/main" id="{C5B32AEE-6013-40E6-8EC4-ADD85AB3F14B}"/>
              </a:ext>
            </a:extLst>
          </p:cNvPr>
          <p:cNvGraphicFramePr>
            <a:graphicFrameLocks noGrp="1"/>
          </p:cNvGraphicFramePr>
          <p:nvPr>
            <p:extLst>
              <p:ext uri="{D42A27DB-BD31-4B8C-83A1-F6EECF244321}">
                <p14:modId xmlns:p14="http://schemas.microsoft.com/office/powerpoint/2010/main" val="4171355935"/>
              </p:ext>
            </p:extLst>
          </p:nvPr>
        </p:nvGraphicFramePr>
        <p:xfrm>
          <a:off x="428932" y="685800"/>
          <a:ext cx="6728952" cy="3758184"/>
        </p:xfrm>
        <a:graphic>
          <a:graphicData uri="http://schemas.openxmlformats.org/drawingml/2006/table">
            <a:tbl>
              <a:tblPr>
                <a:tableStyleId>{5C22544A-7EE6-4342-B048-85BDC9FD1C3A}</a:tableStyleId>
              </a:tblPr>
              <a:tblGrid>
                <a:gridCol w="2141133">
                  <a:extLst>
                    <a:ext uri="{9D8B030D-6E8A-4147-A177-3AD203B41FA5}">
                      <a16:colId xmlns:a16="http://schemas.microsoft.com/office/drawing/2014/main" val="1691138470"/>
                    </a:ext>
                  </a:extLst>
                </a:gridCol>
                <a:gridCol w="4587819">
                  <a:extLst>
                    <a:ext uri="{9D8B030D-6E8A-4147-A177-3AD203B41FA5}">
                      <a16:colId xmlns:a16="http://schemas.microsoft.com/office/drawing/2014/main" val="3971782494"/>
                    </a:ext>
                  </a:extLst>
                </a:gridCol>
              </a:tblGrid>
              <a:tr h="817245">
                <a:tc>
                  <a:txBody>
                    <a:bodyPr/>
                    <a:lstStyle/>
                    <a:p>
                      <a:pPr marL="90170">
                        <a:lnSpc>
                          <a:spcPct val="115000"/>
                        </a:lnSpc>
                        <a:spcAft>
                          <a:spcPts val="0"/>
                        </a:spcAft>
                      </a:pPr>
                      <a:r>
                        <a:rPr lang="en-GB" sz="2400" dirty="0">
                          <a:effectLst/>
                        </a:rPr>
                        <a:t>Owner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400" dirty="0">
                          <a:effectLst/>
                        </a:rPr>
                        <a:t>-Who created the information, or where does the information come from?</a:t>
                      </a:r>
                    </a:p>
                    <a:p>
                      <a:pPr marL="82550" marR="82550">
                        <a:lnSpc>
                          <a:spcPct val="115000"/>
                        </a:lnSpc>
                        <a:spcAft>
                          <a:spcPts val="0"/>
                        </a:spcAft>
                      </a:pPr>
                      <a:r>
                        <a:rPr lang="en-GB" sz="2400" dirty="0">
                          <a:effectLst/>
                        </a:rPr>
                        <a:t>-Who is the Information Owner?</a:t>
                      </a:r>
                    </a:p>
                    <a:p>
                      <a:pPr marL="82550" marR="82550">
                        <a:lnSpc>
                          <a:spcPct val="115000"/>
                        </a:lnSpc>
                        <a:spcAft>
                          <a:spcPts val="0"/>
                        </a:spcAft>
                      </a:pPr>
                      <a:r>
                        <a:rPr lang="en-GB" sz="2400" dirty="0">
                          <a:effectLst/>
                        </a:rPr>
                        <a:t>-Which department holds responsibility for the information?</a:t>
                      </a:r>
                    </a:p>
                    <a:p>
                      <a:pPr marL="82550" marR="82550">
                        <a:lnSpc>
                          <a:spcPct val="115000"/>
                        </a:lnSpc>
                        <a:spcAft>
                          <a:spcPts val="0"/>
                        </a:spcAft>
                      </a:pPr>
                      <a:r>
                        <a:rPr lang="en-GB" sz="2400" dirty="0">
                          <a:effectLst/>
                        </a:rPr>
                        <a:t>-Who are the stakeholders?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689579240"/>
                  </a:ext>
                </a:extLst>
              </a:tr>
            </a:tbl>
          </a:graphicData>
        </a:graphic>
      </p:graphicFrame>
      <p:pic>
        <p:nvPicPr>
          <p:cNvPr id="7" name="Picture 6">
            <a:extLst>
              <a:ext uri="{FF2B5EF4-FFF2-40B4-BE49-F238E27FC236}">
                <a16:creationId xmlns:a16="http://schemas.microsoft.com/office/drawing/2014/main" id="{CDFF723C-B322-4DCE-8814-B5AD395E37FA}"/>
              </a:ext>
            </a:extLst>
          </p:cNvPr>
          <p:cNvPicPr>
            <a:picLocks noChangeAspect="1"/>
          </p:cNvPicPr>
          <p:nvPr/>
        </p:nvPicPr>
        <p:blipFill rotWithShape="1">
          <a:blip r:embed="rId3"/>
          <a:srcRect l="44809" t="1374" r="34597" b="14735"/>
          <a:stretch/>
        </p:blipFill>
        <p:spPr>
          <a:xfrm>
            <a:off x="8113709" y="279673"/>
            <a:ext cx="2510915" cy="5559595"/>
          </a:xfrm>
          <a:prstGeom prst="rect">
            <a:avLst/>
          </a:prstGeom>
        </p:spPr>
      </p:pic>
    </p:spTree>
    <p:extLst>
      <p:ext uri="{BB962C8B-B14F-4D97-AF65-F5344CB8AC3E}">
        <p14:creationId xmlns:p14="http://schemas.microsoft.com/office/powerpoint/2010/main" val="367806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5" name="Table 4">
            <a:extLst>
              <a:ext uri="{FF2B5EF4-FFF2-40B4-BE49-F238E27FC236}">
                <a16:creationId xmlns:a16="http://schemas.microsoft.com/office/drawing/2014/main" id="{04280DE0-6675-44B9-A418-CD39E1AC283D}"/>
              </a:ext>
            </a:extLst>
          </p:cNvPr>
          <p:cNvGraphicFramePr>
            <a:graphicFrameLocks noGrp="1"/>
          </p:cNvGraphicFramePr>
          <p:nvPr>
            <p:extLst>
              <p:ext uri="{D42A27DB-BD31-4B8C-83A1-F6EECF244321}">
                <p14:modId xmlns:p14="http://schemas.microsoft.com/office/powerpoint/2010/main" val="347032127"/>
              </p:ext>
            </p:extLst>
          </p:nvPr>
        </p:nvGraphicFramePr>
        <p:xfrm>
          <a:off x="4434349" y="1507219"/>
          <a:ext cx="7426069" cy="2421636"/>
        </p:xfrm>
        <a:graphic>
          <a:graphicData uri="http://schemas.openxmlformats.org/drawingml/2006/table">
            <a:tbl>
              <a:tblPr>
                <a:tableStyleId>{5C22544A-7EE6-4342-B048-85BDC9FD1C3A}</a:tableStyleId>
              </a:tblPr>
              <a:tblGrid>
                <a:gridCol w="2362954">
                  <a:extLst>
                    <a:ext uri="{9D8B030D-6E8A-4147-A177-3AD203B41FA5}">
                      <a16:colId xmlns:a16="http://schemas.microsoft.com/office/drawing/2014/main" val="802051478"/>
                    </a:ext>
                  </a:extLst>
                </a:gridCol>
                <a:gridCol w="5063115">
                  <a:extLst>
                    <a:ext uri="{9D8B030D-6E8A-4147-A177-3AD203B41FA5}">
                      <a16:colId xmlns:a16="http://schemas.microsoft.com/office/drawing/2014/main" val="3001098392"/>
                    </a:ext>
                  </a:extLst>
                </a:gridCol>
              </a:tblGrid>
              <a:tr h="359410">
                <a:tc>
                  <a:txBody>
                    <a:bodyPr/>
                    <a:lstStyle/>
                    <a:p>
                      <a:pPr marL="90170">
                        <a:lnSpc>
                          <a:spcPts val="1000"/>
                        </a:lnSpc>
                        <a:spcAft>
                          <a:spcPts val="0"/>
                        </a:spcAft>
                      </a:pPr>
                      <a:endParaRPr lang="en-GB" sz="2800" dirty="0">
                        <a:effectLst/>
                      </a:endParaRPr>
                    </a:p>
                    <a:p>
                      <a:pPr marL="90170">
                        <a:lnSpc>
                          <a:spcPts val="1000"/>
                        </a:lnSpc>
                        <a:spcAft>
                          <a:spcPts val="0"/>
                        </a:spcAft>
                      </a:pPr>
                      <a:endParaRPr lang="en-GB" sz="2800" dirty="0">
                        <a:effectLst/>
                      </a:endParaRPr>
                    </a:p>
                    <a:p>
                      <a:pPr marL="90170">
                        <a:lnSpc>
                          <a:spcPts val="1000"/>
                        </a:lnSpc>
                        <a:spcAft>
                          <a:spcPts val="0"/>
                        </a:spcAft>
                      </a:pPr>
                      <a:endParaRPr lang="en-GB" sz="2800" dirty="0">
                        <a:effectLst/>
                      </a:endParaRPr>
                    </a:p>
                    <a:p>
                      <a:pPr marL="90170">
                        <a:lnSpc>
                          <a:spcPts val="1000"/>
                        </a:lnSpc>
                        <a:spcAft>
                          <a:spcPts val="0"/>
                        </a:spcAft>
                      </a:pPr>
                      <a:endParaRPr lang="en-GB" sz="2800" dirty="0">
                        <a:effectLst/>
                      </a:endParaRPr>
                    </a:p>
                    <a:p>
                      <a:pPr marL="90170">
                        <a:lnSpc>
                          <a:spcPts val="1000"/>
                        </a:lnSpc>
                        <a:spcAft>
                          <a:spcPts val="0"/>
                        </a:spcAft>
                      </a:pPr>
                      <a:endParaRPr lang="en-GB" sz="2800" dirty="0">
                        <a:effectLst/>
                      </a:endParaRPr>
                    </a:p>
                    <a:p>
                      <a:pPr marL="90170">
                        <a:lnSpc>
                          <a:spcPts val="1000"/>
                        </a:lnSpc>
                        <a:spcAft>
                          <a:spcPts val="0"/>
                        </a:spcAft>
                      </a:pPr>
                      <a:endParaRPr lang="en-GB" sz="2800" dirty="0">
                        <a:effectLst/>
                      </a:endParaRPr>
                    </a:p>
                    <a:p>
                      <a:pPr marL="90170">
                        <a:lnSpc>
                          <a:spcPts val="1000"/>
                        </a:lnSpc>
                        <a:spcAft>
                          <a:spcPts val="0"/>
                        </a:spcAft>
                      </a:pPr>
                      <a:endParaRPr lang="en-GB" sz="2800" dirty="0">
                        <a:effectLst/>
                      </a:endParaRPr>
                    </a:p>
                    <a:p>
                      <a:pPr marL="90170">
                        <a:lnSpc>
                          <a:spcPts val="1000"/>
                        </a:lnSpc>
                        <a:spcAft>
                          <a:spcPts val="0"/>
                        </a:spcAft>
                      </a:pPr>
                      <a:r>
                        <a:rPr lang="en-GB" sz="2800" dirty="0">
                          <a:effectLst/>
                        </a:rPr>
                        <a:t>Volume/Size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800" dirty="0">
                          <a:effectLst/>
                        </a:rPr>
                        <a:t>-What is the size of the information?  i.e. filing cabinet drawers; paper file boxes; digital files kb/Mb; etc.</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737758926"/>
                  </a:ext>
                </a:extLst>
              </a:tr>
            </a:tbl>
          </a:graphicData>
        </a:graphic>
      </p:graphicFrame>
      <p:pic>
        <p:nvPicPr>
          <p:cNvPr id="8" name="Picture 7">
            <a:extLst>
              <a:ext uri="{FF2B5EF4-FFF2-40B4-BE49-F238E27FC236}">
                <a16:creationId xmlns:a16="http://schemas.microsoft.com/office/drawing/2014/main" id="{C33496C4-116B-4D3D-93A4-10B71A8D0EB7}"/>
              </a:ext>
            </a:extLst>
          </p:cNvPr>
          <p:cNvPicPr>
            <a:picLocks noChangeAspect="1"/>
          </p:cNvPicPr>
          <p:nvPr/>
        </p:nvPicPr>
        <p:blipFill rotWithShape="1">
          <a:blip r:embed="rId3"/>
          <a:srcRect l="31049" t="2478" r="46532" b="21521"/>
          <a:stretch/>
        </p:blipFill>
        <p:spPr>
          <a:xfrm>
            <a:off x="855405" y="361212"/>
            <a:ext cx="2733369" cy="5036697"/>
          </a:xfrm>
          <a:prstGeom prst="rect">
            <a:avLst/>
          </a:prstGeom>
        </p:spPr>
      </p:pic>
    </p:spTree>
    <p:extLst>
      <p:ext uri="{BB962C8B-B14F-4D97-AF65-F5344CB8AC3E}">
        <p14:creationId xmlns:p14="http://schemas.microsoft.com/office/powerpoint/2010/main" val="2438343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68E5378F-670E-4C37-B9DD-AD6C182DFED3}"/>
              </a:ext>
            </a:extLst>
          </p:cNvPr>
          <p:cNvGraphicFramePr>
            <a:graphicFrameLocks noGrp="1"/>
          </p:cNvGraphicFramePr>
          <p:nvPr>
            <p:extLst>
              <p:ext uri="{D42A27DB-BD31-4B8C-83A1-F6EECF244321}">
                <p14:modId xmlns:p14="http://schemas.microsoft.com/office/powerpoint/2010/main" val="400970739"/>
              </p:ext>
            </p:extLst>
          </p:nvPr>
        </p:nvGraphicFramePr>
        <p:xfrm>
          <a:off x="624837" y="2008905"/>
          <a:ext cx="7298250" cy="1379220"/>
        </p:xfrm>
        <a:graphic>
          <a:graphicData uri="http://schemas.openxmlformats.org/drawingml/2006/table">
            <a:tbl>
              <a:tblPr>
                <a:tableStyleId>{5C22544A-7EE6-4342-B048-85BDC9FD1C3A}</a:tableStyleId>
              </a:tblPr>
              <a:tblGrid>
                <a:gridCol w="2322282">
                  <a:extLst>
                    <a:ext uri="{9D8B030D-6E8A-4147-A177-3AD203B41FA5}">
                      <a16:colId xmlns:a16="http://schemas.microsoft.com/office/drawing/2014/main" val="439983357"/>
                    </a:ext>
                  </a:extLst>
                </a:gridCol>
                <a:gridCol w="4975968">
                  <a:extLst>
                    <a:ext uri="{9D8B030D-6E8A-4147-A177-3AD203B41FA5}">
                      <a16:colId xmlns:a16="http://schemas.microsoft.com/office/drawing/2014/main" val="1331913439"/>
                    </a:ext>
                  </a:extLst>
                </a:gridCol>
              </a:tblGrid>
              <a:tr h="236606">
                <a:tc>
                  <a:txBody>
                    <a:bodyPr/>
                    <a:lstStyle/>
                    <a:p>
                      <a:pPr marL="90170">
                        <a:lnSpc>
                          <a:spcPts val="1000"/>
                        </a:lnSpc>
                        <a:spcAft>
                          <a:spcPts val="0"/>
                        </a:spcAft>
                      </a:pPr>
                      <a:endParaRPr lang="en-GB" sz="2000" dirty="0">
                        <a:effectLst/>
                      </a:endParaRPr>
                    </a:p>
                    <a:p>
                      <a:pPr marL="90170">
                        <a:lnSpc>
                          <a:spcPts val="1000"/>
                        </a:lnSpc>
                        <a:spcAft>
                          <a:spcPts val="0"/>
                        </a:spcAft>
                      </a:pPr>
                      <a:r>
                        <a:rPr lang="en-GB" sz="2000" dirty="0">
                          <a:effectLst/>
                        </a:rPr>
                        <a:t>Personal data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-Does the Group include sensitive personal data?  </a:t>
                      </a:r>
                    </a:p>
                    <a:p>
                      <a:pPr marL="82550" marR="82550">
                        <a:lnSpc>
                          <a:spcPct val="115000"/>
                        </a:lnSpc>
                        <a:spcAft>
                          <a:spcPts val="0"/>
                        </a:spcAft>
                      </a:pPr>
                      <a:r>
                        <a:rPr lang="en-GB" sz="2000" dirty="0">
                          <a:effectLst/>
                        </a:rPr>
                        <a:t>N.B. This is very important for Data Protection.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795720861"/>
                  </a:ext>
                </a:extLst>
              </a:tr>
            </a:tbl>
          </a:graphicData>
        </a:graphic>
      </p:graphicFrame>
      <p:pic>
        <p:nvPicPr>
          <p:cNvPr id="6" name="Picture 5">
            <a:extLst>
              <a:ext uri="{FF2B5EF4-FFF2-40B4-BE49-F238E27FC236}">
                <a16:creationId xmlns:a16="http://schemas.microsoft.com/office/drawing/2014/main" id="{1C7C04A2-D7C8-4C15-8A12-012ADFF459CB}"/>
              </a:ext>
            </a:extLst>
          </p:cNvPr>
          <p:cNvPicPr>
            <a:picLocks noChangeAspect="1"/>
          </p:cNvPicPr>
          <p:nvPr/>
        </p:nvPicPr>
        <p:blipFill rotWithShape="1">
          <a:blip r:embed="rId3"/>
          <a:srcRect l="46774" r="34527" b="50000"/>
          <a:stretch/>
        </p:blipFill>
        <p:spPr>
          <a:xfrm>
            <a:off x="8740878" y="1069136"/>
            <a:ext cx="2279752" cy="3313594"/>
          </a:xfrm>
          <a:prstGeom prst="rect">
            <a:avLst/>
          </a:prstGeom>
        </p:spPr>
      </p:pic>
    </p:spTree>
    <p:extLst>
      <p:ext uri="{BB962C8B-B14F-4D97-AF65-F5344CB8AC3E}">
        <p14:creationId xmlns:p14="http://schemas.microsoft.com/office/powerpoint/2010/main" val="238225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5" name="Table 4">
            <a:extLst>
              <a:ext uri="{FF2B5EF4-FFF2-40B4-BE49-F238E27FC236}">
                <a16:creationId xmlns:a16="http://schemas.microsoft.com/office/drawing/2014/main" id="{59950A2A-803A-423C-A677-95222226004C}"/>
              </a:ext>
            </a:extLst>
          </p:cNvPr>
          <p:cNvGraphicFramePr>
            <a:graphicFrameLocks noGrp="1"/>
          </p:cNvGraphicFramePr>
          <p:nvPr>
            <p:extLst>
              <p:ext uri="{D42A27DB-BD31-4B8C-83A1-F6EECF244321}">
                <p14:modId xmlns:p14="http://schemas.microsoft.com/office/powerpoint/2010/main" val="1872025022"/>
              </p:ext>
            </p:extLst>
          </p:nvPr>
        </p:nvGraphicFramePr>
        <p:xfrm>
          <a:off x="4208207" y="1100746"/>
          <a:ext cx="7642379" cy="2437638"/>
        </p:xfrm>
        <a:graphic>
          <a:graphicData uri="http://schemas.openxmlformats.org/drawingml/2006/table">
            <a:tbl>
              <a:tblPr>
                <a:tableStyleId>{5C22544A-7EE6-4342-B048-85BDC9FD1C3A}</a:tableStyleId>
              </a:tblPr>
              <a:tblGrid>
                <a:gridCol w="2431783">
                  <a:extLst>
                    <a:ext uri="{9D8B030D-6E8A-4147-A177-3AD203B41FA5}">
                      <a16:colId xmlns:a16="http://schemas.microsoft.com/office/drawing/2014/main" val="4091937987"/>
                    </a:ext>
                  </a:extLst>
                </a:gridCol>
                <a:gridCol w="5210596">
                  <a:extLst>
                    <a:ext uri="{9D8B030D-6E8A-4147-A177-3AD203B41FA5}">
                      <a16:colId xmlns:a16="http://schemas.microsoft.com/office/drawing/2014/main" val="523744614"/>
                    </a:ext>
                  </a:extLst>
                </a:gridCol>
              </a:tblGrid>
              <a:tr h="1177290">
                <a:tc>
                  <a:txBody>
                    <a:bodyPr/>
                    <a:lstStyle/>
                    <a:p>
                      <a:pPr marL="90170">
                        <a:lnSpc>
                          <a:spcPts val="1000"/>
                        </a:lnSpc>
                        <a:spcAft>
                          <a:spcPts val="0"/>
                        </a:spcAft>
                      </a:pPr>
                      <a:endParaRPr lang="en-GB" sz="1400" dirty="0">
                        <a:effectLst/>
                      </a:endParaRPr>
                    </a:p>
                    <a:p>
                      <a:pPr marL="90170">
                        <a:lnSpc>
                          <a:spcPts val="1000"/>
                        </a:lnSpc>
                        <a:spcAft>
                          <a:spcPts val="0"/>
                        </a:spcAft>
                      </a:pPr>
                      <a:endParaRPr lang="en-GB" sz="1400" dirty="0">
                        <a:effectLst/>
                      </a:endParaRPr>
                    </a:p>
                    <a:p>
                      <a:pPr marL="90170">
                        <a:lnSpc>
                          <a:spcPts val="1000"/>
                        </a:lnSpc>
                        <a:spcAft>
                          <a:spcPts val="0"/>
                        </a:spcAft>
                      </a:pPr>
                      <a:endParaRPr lang="en-GB" sz="1400" dirty="0">
                        <a:effectLst/>
                      </a:endParaRPr>
                    </a:p>
                    <a:p>
                      <a:pPr marL="90170">
                        <a:lnSpc>
                          <a:spcPts val="1000"/>
                        </a:lnSpc>
                        <a:spcAft>
                          <a:spcPts val="0"/>
                        </a:spcAft>
                      </a:pPr>
                      <a:endParaRPr lang="en-GB" sz="1400" dirty="0">
                        <a:effectLst/>
                      </a:endParaRPr>
                    </a:p>
                    <a:p>
                      <a:pPr marL="90170">
                        <a:lnSpc>
                          <a:spcPts val="1000"/>
                        </a:lnSpc>
                        <a:spcAft>
                          <a:spcPts val="0"/>
                        </a:spcAft>
                      </a:pPr>
                      <a:r>
                        <a:rPr lang="en-GB" sz="1400" dirty="0">
                          <a:effectLst/>
                        </a:rPr>
                        <a:t>Access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1400" dirty="0">
                          <a:effectLst/>
                        </a:rPr>
                        <a:t>-What part of the office/agency does this Group support? </a:t>
                      </a:r>
                    </a:p>
                    <a:p>
                      <a:pPr marL="82550" marR="82550">
                        <a:lnSpc>
                          <a:spcPct val="115000"/>
                        </a:lnSpc>
                        <a:spcAft>
                          <a:spcPts val="0"/>
                        </a:spcAft>
                      </a:pPr>
                      <a:r>
                        <a:rPr lang="en-GB" sz="1400" dirty="0">
                          <a:effectLst/>
                        </a:rPr>
                        <a:t>-Who is at risk from the information  </a:t>
                      </a:r>
                    </a:p>
                    <a:p>
                      <a:pPr marL="82550" marR="82550">
                        <a:lnSpc>
                          <a:spcPct val="115000"/>
                        </a:lnSpc>
                        <a:spcAft>
                          <a:spcPts val="0"/>
                        </a:spcAft>
                      </a:pPr>
                      <a:r>
                        <a:rPr lang="en-GB" sz="1400" dirty="0">
                          <a:effectLst/>
                        </a:rPr>
                        <a:t>-How will you </a:t>
                      </a:r>
                      <a:r>
                        <a:rPr lang="en-GB" sz="1400" u="none" strike="noStrike" spc="0" dirty="0">
                          <a:effectLst/>
                        </a:rPr>
                        <a:t>find </a:t>
                      </a:r>
                      <a:r>
                        <a:rPr lang="en-GB" sz="1400" dirty="0">
                          <a:effectLst/>
                        </a:rPr>
                        <a:t>the information?</a:t>
                      </a:r>
                    </a:p>
                    <a:p>
                      <a:pPr marL="82550" marR="82550">
                        <a:lnSpc>
                          <a:spcPct val="115000"/>
                        </a:lnSpc>
                        <a:spcAft>
                          <a:spcPts val="0"/>
                        </a:spcAft>
                      </a:pPr>
                      <a:r>
                        <a:rPr lang="en-GB" sz="1400" dirty="0">
                          <a:effectLst/>
                        </a:rPr>
                        <a:t>-Who can </a:t>
                      </a:r>
                      <a:r>
                        <a:rPr lang="en-GB" sz="1400" u="none" strike="noStrike" spc="0" dirty="0">
                          <a:effectLst/>
                        </a:rPr>
                        <a:t>open </a:t>
                      </a:r>
                      <a:r>
                        <a:rPr lang="en-GB" sz="1400" dirty="0">
                          <a:effectLst/>
                        </a:rPr>
                        <a:t>the information and how?</a:t>
                      </a:r>
                    </a:p>
                    <a:p>
                      <a:pPr marL="82550" marR="82550">
                        <a:lnSpc>
                          <a:spcPct val="115000"/>
                        </a:lnSpc>
                        <a:spcAft>
                          <a:spcPts val="0"/>
                        </a:spcAft>
                      </a:pPr>
                      <a:r>
                        <a:rPr lang="en-GB" sz="1400" dirty="0">
                          <a:effectLst/>
                        </a:rPr>
                        <a:t>-How do you need to be able to </a:t>
                      </a:r>
                      <a:r>
                        <a:rPr lang="en-GB" sz="1400" u="none" strike="noStrike" spc="0" dirty="0">
                          <a:effectLst/>
                        </a:rPr>
                        <a:t>work with </a:t>
                      </a:r>
                      <a:r>
                        <a:rPr lang="en-GB" sz="1400" dirty="0">
                          <a:effectLst/>
                        </a:rPr>
                        <a:t>the information?</a:t>
                      </a:r>
                    </a:p>
                    <a:p>
                      <a:pPr marL="82550" marR="82550">
                        <a:lnSpc>
                          <a:spcPct val="115000"/>
                        </a:lnSpc>
                        <a:spcAft>
                          <a:spcPts val="0"/>
                        </a:spcAft>
                      </a:pPr>
                      <a:r>
                        <a:rPr lang="en-GB" sz="1400" dirty="0">
                          <a:effectLst/>
                        </a:rPr>
                        <a:t>-What do you need to be able to </a:t>
                      </a:r>
                      <a:r>
                        <a:rPr lang="en-GB" sz="1400" u="none" strike="noStrike" spc="0" dirty="0">
                          <a:effectLst/>
                        </a:rPr>
                        <a:t>understand </a:t>
                      </a:r>
                      <a:r>
                        <a:rPr lang="en-GB" sz="1400" dirty="0">
                          <a:effectLst/>
                        </a:rPr>
                        <a:t>about your information?</a:t>
                      </a:r>
                    </a:p>
                    <a:p>
                      <a:pPr marL="82550" marR="82550">
                        <a:lnSpc>
                          <a:spcPct val="115000"/>
                        </a:lnSpc>
                        <a:spcAft>
                          <a:spcPts val="0"/>
                        </a:spcAft>
                      </a:pPr>
                      <a:r>
                        <a:rPr lang="en-GB" sz="1400" dirty="0">
                          <a:effectLst/>
                        </a:rPr>
                        <a:t>-To what extent do you </a:t>
                      </a:r>
                      <a:r>
                        <a:rPr lang="en-GB" sz="1400" u="none" strike="noStrike" spc="0" dirty="0">
                          <a:effectLst/>
                        </a:rPr>
                        <a:t>trust </a:t>
                      </a:r>
                      <a:r>
                        <a:rPr lang="en-GB" sz="1400" dirty="0">
                          <a:effectLst/>
                        </a:rPr>
                        <a:t>your information is what it claims to be?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798319405"/>
                  </a:ext>
                </a:extLst>
              </a:tr>
            </a:tbl>
          </a:graphicData>
        </a:graphic>
      </p:graphicFrame>
      <p:pic>
        <p:nvPicPr>
          <p:cNvPr id="6" name="Picture 5">
            <a:extLst>
              <a:ext uri="{FF2B5EF4-FFF2-40B4-BE49-F238E27FC236}">
                <a16:creationId xmlns:a16="http://schemas.microsoft.com/office/drawing/2014/main" id="{3D0D240B-D6CD-4FD0-BEB1-559B053923FA}"/>
              </a:ext>
            </a:extLst>
          </p:cNvPr>
          <p:cNvPicPr>
            <a:picLocks noChangeAspect="1"/>
          </p:cNvPicPr>
          <p:nvPr/>
        </p:nvPicPr>
        <p:blipFill rotWithShape="1">
          <a:blip r:embed="rId3"/>
          <a:srcRect l="54826" r="17842" b="32605"/>
          <a:stretch/>
        </p:blipFill>
        <p:spPr>
          <a:xfrm>
            <a:off x="422787" y="1541085"/>
            <a:ext cx="3313471" cy="4466426"/>
          </a:xfrm>
          <a:prstGeom prst="rect">
            <a:avLst/>
          </a:prstGeom>
        </p:spPr>
      </p:pic>
    </p:spTree>
    <p:extLst>
      <p:ext uri="{BB962C8B-B14F-4D97-AF65-F5344CB8AC3E}">
        <p14:creationId xmlns:p14="http://schemas.microsoft.com/office/powerpoint/2010/main" val="147816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4BB2D2C3-C014-45E8-A721-F73668FA0C35}"/>
              </a:ext>
            </a:extLst>
          </p:cNvPr>
          <p:cNvGraphicFramePr>
            <a:graphicFrameLocks noGrp="1"/>
          </p:cNvGraphicFramePr>
          <p:nvPr>
            <p:extLst>
              <p:ext uri="{D42A27DB-BD31-4B8C-83A1-F6EECF244321}">
                <p14:modId xmlns:p14="http://schemas.microsoft.com/office/powerpoint/2010/main" val="314634188"/>
              </p:ext>
            </p:extLst>
          </p:nvPr>
        </p:nvGraphicFramePr>
        <p:xfrm>
          <a:off x="511277" y="924904"/>
          <a:ext cx="6324857" cy="1729740"/>
        </p:xfrm>
        <a:graphic>
          <a:graphicData uri="http://schemas.openxmlformats.org/drawingml/2006/table">
            <a:tbl>
              <a:tblPr>
                <a:tableStyleId>{5C22544A-7EE6-4342-B048-85BDC9FD1C3A}</a:tableStyleId>
              </a:tblPr>
              <a:tblGrid>
                <a:gridCol w="2012551">
                  <a:extLst>
                    <a:ext uri="{9D8B030D-6E8A-4147-A177-3AD203B41FA5}">
                      <a16:colId xmlns:a16="http://schemas.microsoft.com/office/drawing/2014/main" val="3047054937"/>
                    </a:ext>
                  </a:extLst>
                </a:gridCol>
                <a:gridCol w="4312306">
                  <a:extLst>
                    <a:ext uri="{9D8B030D-6E8A-4147-A177-3AD203B41FA5}">
                      <a16:colId xmlns:a16="http://schemas.microsoft.com/office/drawing/2014/main" val="1277518777"/>
                    </a:ext>
                  </a:extLst>
                </a:gridCol>
              </a:tblGrid>
              <a:tr h="344170">
                <a:tc>
                  <a:txBody>
                    <a:bodyPr/>
                    <a:lstStyle/>
                    <a:p>
                      <a:pPr marL="90170">
                        <a:lnSpc>
                          <a:spcPts val="1000"/>
                        </a:lnSpc>
                        <a:spcAft>
                          <a:spcPts val="0"/>
                        </a:spcAft>
                      </a:pPr>
                      <a:endParaRPr lang="en-GB" sz="2000" dirty="0">
                        <a:effectLst/>
                      </a:endParaRPr>
                    </a:p>
                    <a:p>
                      <a:pPr marL="90170">
                        <a:lnSpc>
                          <a:spcPts val="1000"/>
                        </a:lnSpc>
                        <a:spcAft>
                          <a:spcPts val="0"/>
                        </a:spcAft>
                      </a:pPr>
                      <a:r>
                        <a:rPr lang="en-GB" sz="2000" dirty="0">
                          <a:effectLst/>
                        </a:rPr>
                        <a:t>Shared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-Who is the information shared with? (Is it shared with other agencies out with the BCOS)? Under what agreement is the information shared?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055071540"/>
                  </a:ext>
                </a:extLst>
              </a:tr>
            </a:tbl>
          </a:graphicData>
        </a:graphic>
      </p:graphicFrame>
      <p:pic>
        <p:nvPicPr>
          <p:cNvPr id="5" name="Picture 4">
            <a:extLst>
              <a:ext uri="{FF2B5EF4-FFF2-40B4-BE49-F238E27FC236}">
                <a16:creationId xmlns:a16="http://schemas.microsoft.com/office/drawing/2014/main" id="{591D083E-D0C0-47D6-B08E-E61F77267E8E}"/>
              </a:ext>
            </a:extLst>
          </p:cNvPr>
          <p:cNvPicPr>
            <a:picLocks noChangeAspect="1"/>
          </p:cNvPicPr>
          <p:nvPr/>
        </p:nvPicPr>
        <p:blipFill rotWithShape="1">
          <a:blip r:embed="rId3"/>
          <a:srcRect l="65081" r="9032" b="35720"/>
          <a:stretch/>
        </p:blipFill>
        <p:spPr>
          <a:xfrm>
            <a:off x="7468470" y="685800"/>
            <a:ext cx="3156155" cy="4259949"/>
          </a:xfrm>
          <a:prstGeom prst="rect">
            <a:avLst/>
          </a:prstGeom>
        </p:spPr>
      </p:pic>
    </p:spTree>
    <p:extLst>
      <p:ext uri="{BB962C8B-B14F-4D97-AF65-F5344CB8AC3E}">
        <p14:creationId xmlns:p14="http://schemas.microsoft.com/office/powerpoint/2010/main" val="60508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934F38F7-627B-4F0B-9E07-375FADE86E8D}"/>
              </a:ext>
            </a:extLst>
          </p:cNvPr>
          <p:cNvGraphicFramePr>
            <a:graphicFrameLocks noGrp="1"/>
          </p:cNvGraphicFramePr>
          <p:nvPr>
            <p:extLst>
              <p:ext uri="{D42A27DB-BD31-4B8C-83A1-F6EECF244321}">
                <p14:modId xmlns:p14="http://schemas.microsoft.com/office/powerpoint/2010/main" val="840217093"/>
              </p:ext>
            </p:extLst>
          </p:nvPr>
        </p:nvGraphicFramePr>
        <p:xfrm>
          <a:off x="5624051" y="1056522"/>
          <a:ext cx="6236366" cy="1379220"/>
        </p:xfrm>
        <a:graphic>
          <a:graphicData uri="http://schemas.openxmlformats.org/drawingml/2006/table">
            <a:tbl>
              <a:tblPr>
                <a:tableStyleId>{5C22544A-7EE6-4342-B048-85BDC9FD1C3A}</a:tableStyleId>
              </a:tblPr>
              <a:tblGrid>
                <a:gridCol w="1984393">
                  <a:extLst>
                    <a:ext uri="{9D8B030D-6E8A-4147-A177-3AD203B41FA5}">
                      <a16:colId xmlns:a16="http://schemas.microsoft.com/office/drawing/2014/main" val="4185937694"/>
                    </a:ext>
                  </a:extLst>
                </a:gridCol>
                <a:gridCol w="4251973">
                  <a:extLst>
                    <a:ext uri="{9D8B030D-6E8A-4147-A177-3AD203B41FA5}">
                      <a16:colId xmlns:a16="http://schemas.microsoft.com/office/drawing/2014/main" val="4104910592"/>
                    </a:ext>
                  </a:extLst>
                </a:gridCol>
              </a:tblGrid>
              <a:tr h="356235">
                <a:tc>
                  <a:txBody>
                    <a:bodyPr/>
                    <a:lstStyle/>
                    <a:p>
                      <a:pPr marL="90170">
                        <a:lnSpc>
                          <a:spcPts val="1000"/>
                        </a:lnSpc>
                        <a:spcAft>
                          <a:spcPts val="0"/>
                        </a:spcAft>
                      </a:pPr>
                      <a:endParaRPr lang="en-GB" sz="2000" dirty="0">
                        <a:effectLst/>
                      </a:endParaRPr>
                    </a:p>
                    <a:p>
                      <a:pPr marL="90170">
                        <a:lnSpc>
                          <a:spcPts val="1000"/>
                        </a:lnSpc>
                        <a:spcAft>
                          <a:spcPts val="0"/>
                        </a:spcAft>
                      </a:pPr>
                      <a:r>
                        <a:rPr lang="en-GB" sz="2000" dirty="0">
                          <a:effectLst/>
                        </a:rPr>
                        <a:t>Format/Media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-What format is the information saved in? i.e. digital file format; paper format; audio; video; etc…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153357065"/>
                  </a:ext>
                </a:extLst>
              </a:tr>
            </a:tbl>
          </a:graphicData>
        </a:graphic>
      </p:graphicFrame>
      <p:pic>
        <p:nvPicPr>
          <p:cNvPr id="5" name="Picture 4">
            <a:extLst>
              <a:ext uri="{FF2B5EF4-FFF2-40B4-BE49-F238E27FC236}">
                <a16:creationId xmlns:a16="http://schemas.microsoft.com/office/drawing/2014/main" id="{BCCB1909-BBA6-463F-9B93-F8747A72B251}"/>
              </a:ext>
            </a:extLst>
          </p:cNvPr>
          <p:cNvPicPr>
            <a:picLocks noChangeAspect="1"/>
          </p:cNvPicPr>
          <p:nvPr/>
        </p:nvPicPr>
        <p:blipFill rotWithShape="1">
          <a:blip r:embed="rId3"/>
          <a:srcRect l="41243" r="34725" b="29511"/>
          <a:stretch/>
        </p:blipFill>
        <p:spPr>
          <a:xfrm>
            <a:off x="1858297" y="952637"/>
            <a:ext cx="2930013" cy="4671415"/>
          </a:xfrm>
          <a:prstGeom prst="rect">
            <a:avLst/>
          </a:prstGeom>
        </p:spPr>
      </p:pic>
    </p:spTree>
    <p:extLst>
      <p:ext uri="{BB962C8B-B14F-4D97-AF65-F5344CB8AC3E}">
        <p14:creationId xmlns:p14="http://schemas.microsoft.com/office/powerpoint/2010/main" val="231548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CB34BD96-DDB5-4F65-9A56-692E5E50E410}"/>
              </a:ext>
            </a:extLst>
          </p:cNvPr>
          <p:cNvGraphicFramePr>
            <a:graphicFrameLocks noGrp="1"/>
          </p:cNvGraphicFramePr>
          <p:nvPr>
            <p:extLst>
              <p:ext uri="{D42A27DB-BD31-4B8C-83A1-F6EECF244321}">
                <p14:modId xmlns:p14="http://schemas.microsoft.com/office/powerpoint/2010/main" val="1080623830"/>
              </p:ext>
            </p:extLst>
          </p:nvPr>
        </p:nvGraphicFramePr>
        <p:xfrm>
          <a:off x="334297" y="685800"/>
          <a:ext cx="6354353" cy="2430780"/>
        </p:xfrm>
        <a:graphic>
          <a:graphicData uri="http://schemas.openxmlformats.org/drawingml/2006/table">
            <a:tbl>
              <a:tblPr>
                <a:tableStyleId>{5C22544A-7EE6-4342-B048-85BDC9FD1C3A}</a:tableStyleId>
              </a:tblPr>
              <a:tblGrid>
                <a:gridCol w="2021937">
                  <a:extLst>
                    <a:ext uri="{9D8B030D-6E8A-4147-A177-3AD203B41FA5}">
                      <a16:colId xmlns:a16="http://schemas.microsoft.com/office/drawing/2014/main" val="2580449321"/>
                    </a:ext>
                  </a:extLst>
                </a:gridCol>
                <a:gridCol w="4332416">
                  <a:extLst>
                    <a:ext uri="{9D8B030D-6E8A-4147-A177-3AD203B41FA5}">
                      <a16:colId xmlns:a16="http://schemas.microsoft.com/office/drawing/2014/main" val="2604427509"/>
                    </a:ext>
                  </a:extLst>
                </a:gridCol>
              </a:tblGrid>
              <a:tr h="554990">
                <a:tc>
                  <a:txBody>
                    <a:bodyPr/>
                    <a:lstStyle/>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r>
                        <a:rPr lang="en-GB" sz="2000" dirty="0">
                          <a:effectLst/>
                        </a:rPr>
                        <a:t>Retention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-How long should it be kept in immediate access? </a:t>
                      </a:r>
                    </a:p>
                    <a:p>
                      <a:pPr marL="82550" marR="82550">
                        <a:lnSpc>
                          <a:spcPct val="115000"/>
                        </a:lnSpc>
                        <a:spcAft>
                          <a:spcPts val="0"/>
                        </a:spcAft>
                      </a:pPr>
                      <a:r>
                        <a:rPr lang="en-GB" sz="2000" dirty="0">
                          <a:effectLst/>
                        </a:rPr>
                        <a:t>-What should happen to it when it no longer needs immediate access?</a:t>
                      </a:r>
                    </a:p>
                    <a:p>
                      <a:pPr marL="82550" marR="82550">
                        <a:lnSpc>
                          <a:spcPct val="115000"/>
                        </a:lnSpc>
                        <a:spcAft>
                          <a:spcPts val="0"/>
                        </a:spcAft>
                      </a:pPr>
                      <a:r>
                        <a:rPr lang="en-GB" sz="2000" dirty="0">
                          <a:effectLst/>
                        </a:rPr>
                        <a:t>-What are the disposal requirements?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267670374"/>
                  </a:ext>
                </a:extLst>
              </a:tr>
            </a:tbl>
          </a:graphicData>
        </a:graphic>
      </p:graphicFrame>
      <p:pic>
        <p:nvPicPr>
          <p:cNvPr id="6" name="Picture 5">
            <a:extLst>
              <a:ext uri="{FF2B5EF4-FFF2-40B4-BE49-F238E27FC236}">
                <a16:creationId xmlns:a16="http://schemas.microsoft.com/office/drawing/2014/main" id="{2B527657-79E3-4129-A2FB-9B228EA69090}"/>
              </a:ext>
            </a:extLst>
          </p:cNvPr>
          <p:cNvPicPr>
            <a:picLocks noChangeAspect="1"/>
          </p:cNvPicPr>
          <p:nvPr/>
        </p:nvPicPr>
        <p:blipFill rotWithShape="1">
          <a:blip r:embed="rId3"/>
          <a:srcRect l="60760" t="1741" r="18837" b="35314"/>
          <a:stretch/>
        </p:blipFill>
        <p:spPr>
          <a:xfrm>
            <a:off x="7974831" y="892154"/>
            <a:ext cx="2487561" cy="4171459"/>
          </a:xfrm>
          <a:prstGeom prst="rect">
            <a:avLst/>
          </a:prstGeom>
        </p:spPr>
      </p:pic>
    </p:spTree>
    <p:extLst>
      <p:ext uri="{BB962C8B-B14F-4D97-AF65-F5344CB8AC3E}">
        <p14:creationId xmlns:p14="http://schemas.microsoft.com/office/powerpoint/2010/main" val="308116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027-3C01-4574-8DBC-67CB51754F0D}"/>
              </a:ext>
            </a:extLst>
          </p:cNvPr>
          <p:cNvSpPr>
            <a:spLocks noGrp="1"/>
          </p:cNvSpPr>
          <p:nvPr>
            <p:ph type="title"/>
          </p:nvPr>
        </p:nvSpPr>
        <p:spPr>
          <a:xfrm>
            <a:off x="3256930" y="4967780"/>
            <a:ext cx="8534400" cy="1507067"/>
          </a:xfrm>
        </p:spPr>
        <p:txBody>
          <a:bodyPr/>
          <a:lstStyle/>
          <a:p>
            <a:pPr algn="r"/>
            <a:r>
              <a:rPr lang="en-GB" dirty="0"/>
              <a:t>BCOS policies </a:t>
            </a:r>
          </a:p>
        </p:txBody>
      </p:sp>
      <p:sp>
        <p:nvSpPr>
          <p:cNvPr id="3" name="Content Placeholder 2">
            <a:extLst>
              <a:ext uri="{FF2B5EF4-FFF2-40B4-BE49-F238E27FC236}">
                <a16:creationId xmlns:a16="http://schemas.microsoft.com/office/drawing/2014/main" id="{4FA32FB8-C5DB-4EA3-BD30-BFAD1626D0DB}"/>
              </a:ext>
            </a:extLst>
          </p:cNvPr>
          <p:cNvSpPr>
            <a:spLocks noGrp="1"/>
          </p:cNvSpPr>
          <p:nvPr>
            <p:ph idx="1"/>
          </p:nvPr>
        </p:nvSpPr>
        <p:spPr>
          <a:xfrm>
            <a:off x="684212" y="685800"/>
            <a:ext cx="8534400" cy="5637508"/>
          </a:xfrm>
        </p:spPr>
        <p:txBody>
          <a:bodyPr>
            <a:normAutofit lnSpcReduction="10000"/>
          </a:bodyPr>
          <a:lstStyle/>
          <a:p>
            <a:r>
              <a:rPr lang="en-GB" sz="2800" dirty="0"/>
              <a:t>A Brief Guide to Data Protection</a:t>
            </a:r>
          </a:p>
          <a:p>
            <a:r>
              <a:rPr lang="en-GB" sz="2800" dirty="0"/>
              <a:t>Information Audit Guide and Worksheet</a:t>
            </a:r>
          </a:p>
          <a:p>
            <a:r>
              <a:rPr lang="en-GB" sz="2800" dirty="0"/>
              <a:t>Retention and Disposal Guide and Schedule</a:t>
            </a:r>
          </a:p>
          <a:p>
            <a:r>
              <a:rPr lang="en-GB" sz="2800" dirty="0"/>
              <a:t>Data Protection Policy</a:t>
            </a:r>
          </a:p>
          <a:p>
            <a:r>
              <a:rPr lang="en-GB" sz="2800" dirty="0"/>
              <a:t>Computer Usage Policy</a:t>
            </a:r>
          </a:p>
          <a:p>
            <a:r>
              <a:rPr lang="en-GB" sz="2800" dirty="0"/>
              <a:t>Data Breach Procedures</a:t>
            </a:r>
          </a:p>
          <a:p>
            <a:r>
              <a:rPr lang="en-GB" sz="2800" dirty="0"/>
              <a:t>Data Breach Report Form</a:t>
            </a:r>
          </a:p>
          <a:p>
            <a:r>
              <a:rPr lang="en-GB" sz="2800" dirty="0"/>
              <a:t>Subject Data Access Form</a:t>
            </a:r>
          </a:p>
          <a:p>
            <a:r>
              <a:rPr lang="en-GB" sz="2800" dirty="0"/>
              <a:t>Templates for Keeping in Touch</a:t>
            </a:r>
          </a:p>
          <a:p>
            <a:r>
              <a:rPr lang="en-GB" sz="2800" dirty="0"/>
              <a:t>Email Usage Policy</a:t>
            </a:r>
          </a:p>
          <a:p>
            <a:endParaRPr lang="en-GB" dirty="0"/>
          </a:p>
          <a:p>
            <a:endParaRPr lang="en-GB" dirty="0"/>
          </a:p>
        </p:txBody>
      </p:sp>
    </p:spTree>
    <p:extLst>
      <p:ext uri="{BB962C8B-B14F-4D97-AF65-F5344CB8AC3E}">
        <p14:creationId xmlns:p14="http://schemas.microsoft.com/office/powerpoint/2010/main" val="316635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8F4448EF-1D78-4F2A-9B71-BBDA7991499E}"/>
              </a:ext>
            </a:extLst>
          </p:cNvPr>
          <p:cNvGraphicFramePr>
            <a:graphicFrameLocks noGrp="1"/>
          </p:cNvGraphicFramePr>
          <p:nvPr>
            <p:extLst>
              <p:ext uri="{D42A27DB-BD31-4B8C-83A1-F6EECF244321}">
                <p14:modId xmlns:p14="http://schemas.microsoft.com/office/powerpoint/2010/main" val="2512936493"/>
              </p:ext>
            </p:extLst>
          </p:nvPr>
        </p:nvGraphicFramePr>
        <p:xfrm>
          <a:off x="3264310" y="1336115"/>
          <a:ext cx="8534400" cy="1379220"/>
        </p:xfrm>
        <a:graphic>
          <a:graphicData uri="http://schemas.openxmlformats.org/drawingml/2006/table">
            <a:tbl>
              <a:tblPr>
                <a:tableStyleId>{5C22544A-7EE6-4342-B048-85BDC9FD1C3A}</a:tableStyleId>
              </a:tblPr>
              <a:tblGrid>
                <a:gridCol w="2715621">
                  <a:extLst>
                    <a:ext uri="{9D8B030D-6E8A-4147-A177-3AD203B41FA5}">
                      <a16:colId xmlns:a16="http://schemas.microsoft.com/office/drawing/2014/main" val="1655651967"/>
                    </a:ext>
                  </a:extLst>
                </a:gridCol>
                <a:gridCol w="5818779">
                  <a:extLst>
                    <a:ext uri="{9D8B030D-6E8A-4147-A177-3AD203B41FA5}">
                      <a16:colId xmlns:a16="http://schemas.microsoft.com/office/drawing/2014/main" val="4016638247"/>
                    </a:ext>
                  </a:extLst>
                </a:gridCol>
              </a:tblGrid>
              <a:tr h="346710">
                <a:tc>
                  <a:txBody>
                    <a:bodyPr/>
                    <a:lstStyle/>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r>
                        <a:rPr lang="en-GB" sz="2000" dirty="0">
                          <a:effectLst/>
                        </a:rPr>
                        <a:t>Password/Encryption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-is your information password protected? – who has the password?</a:t>
                      </a:r>
                    </a:p>
                    <a:p>
                      <a:pPr marL="82550" marR="82550">
                        <a:lnSpc>
                          <a:spcPct val="115000"/>
                        </a:lnSpc>
                        <a:spcAft>
                          <a:spcPts val="0"/>
                        </a:spcAft>
                      </a:pPr>
                      <a:r>
                        <a:rPr lang="en-GB" sz="2000" dirty="0">
                          <a:effectLst/>
                        </a:rPr>
                        <a:t>-is your information encrypted? – who has the encryption key?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024053679"/>
                  </a:ext>
                </a:extLst>
              </a:tr>
            </a:tbl>
          </a:graphicData>
        </a:graphic>
      </p:graphicFrame>
      <p:pic>
        <p:nvPicPr>
          <p:cNvPr id="5" name="Picture 4">
            <a:extLst>
              <a:ext uri="{FF2B5EF4-FFF2-40B4-BE49-F238E27FC236}">
                <a16:creationId xmlns:a16="http://schemas.microsoft.com/office/drawing/2014/main" id="{6F81C6E1-4CAA-4349-AF8C-9CA0A8EFA4CA}"/>
              </a:ext>
            </a:extLst>
          </p:cNvPr>
          <p:cNvPicPr>
            <a:picLocks noChangeAspect="1"/>
          </p:cNvPicPr>
          <p:nvPr/>
        </p:nvPicPr>
        <p:blipFill rotWithShape="1">
          <a:blip r:embed="rId3"/>
          <a:srcRect l="74113" r="5612" b="22516"/>
          <a:stretch/>
        </p:blipFill>
        <p:spPr>
          <a:xfrm>
            <a:off x="501445" y="554976"/>
            <a:ext cx="2471943" cy="5135020"/>
          </a:xfrm>
          <a:prstGeom prst="rect">
            <a:avLst/>
          </a:prstGeom>
        </p:spPr>
      </p:pic>
    </p:spTree>
    <p:extLst>
      <p:ext uri="{BB962C8B-B14F-4D97-AF65-F5344CB8AC3E}">
        <p14:creationId xmlns:p14="http://schemas.microsoft.com/office/powerpoint/2010/main" val="263734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53B2D13E-01E1-4919-91C4-56B33FB8281C}"/>
              </a:ext>
            </a:extLst>
          </p:cNvPr>
          <p:cNvGraphicFramePr>
            <a:graphicFrameLocks noGrp="1"/>
          </p:cNvGraphicFramePr>
          <p:nvPr>
            <p:extLst>
              <p:ext uri="{D42A27DB-BD31-4B8C-83A1-F6EECF244321}">
                <p14:modId xmlns:p14="http://schemas.microsoft.com/office/powerpoint/2010/main" val="696994964"/>
              </p:ext>
            </p:extLst>
          </p:nvPr>
        </p:nvGraphicFramePr>
        <p:xfrm>
          <a:off x="302085" y="888012"/>
          <a:ext cx="6944289" cy="2080260"/>
        </p:xfrm>
        <a:graphic>
          <a:graphicData uri="http://schemas.openxmlformats.org/drawingml/2006/table">
            <a:tbl>
              <a:tblPr>
                <a:tableStyleId>{5C22544A-7EE6-4342-B048-85BDC9FD1C3A}</a:tableStyleId>
              </a:tblPr>
              <a:tblGrid>
                <a:gridCol w="2209653">
                  <a:extLst>
                    <a:ext uri="{9D8B030D-6E8A-4147-A177-3AD203B41FA5}">
                      <a16:colId xmlns:a16="http://schemas.microsoft.com/office/drawing/2014/main" val="1171288108"/>
                    </a:ext>
                  </a:extLst>
                </a:gridCol>
                <a:gridCol w="4734636">
                  <a:extLst>
                    <a:ext uri="{9D8B030D-6E8A-4147-A177-3AD203B41FA5}">
                      <a16:colId xmlns:a16="http://schemas.microsoft.com/office/drawing/2014/main" val="2155542066"/>
                    </a:ext>
                  </a:extLst>
                </a:gridCol>
              </a:tblGrid>
              <a:tr h="535940">
                <a:tc>
                  <a:txBody>
                    <a:bodyPr/>
                    <a:lstStyle/>
                    <a:p>
                      <a:pPr marL="90170">
                        <a:lnSpc>
                          <a:spcPts val="1000"/>
                        </a:lnSpc>
                        <a:spcAft>
                          <a:spcPts val="0"/>
                        </a:spcAft>
                      </a:pPr>
                      <a:endParaRPr lang="en-GB" sz="2000" dirty="0">
                        <a:effectLst/>
                      </a:endParaRPr>
                    </a:p>
                    <a:p>
                      <a:pPr marL="90170">
                        <a:lnSpc>
                          <a:spcPts val="1000"/>
                        </a:lnSpc>
                        <a:spcAft>
                          <a:spcPts val="0"/>
                        </a:spcAft>
                      </a:pPr>
                      <a:endParaRPr lang="en-GB" sz="2000" dirty="0">
                        <a:effectLst/>
                      </a:endParaRPr>
                    </a:p>
                    <a:p>
                      <a:pPr marL="90170">
                        <a:lnSpc>
                          <a:spcPts val="1000"/>
                        </a:lnSpc>
                        <a:spcAft>
                          <a:spcPts val="0"/>
                        </a:spcAft>
                      </a:pPr>
                      <a:r>
                        <a:rPr lang="en-GB" sz="2000" dirty="0">
                          <a:effectLst/>
                        </a:rPr>
                        <a:t>Risks / impact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000" dirty="0">
                          <a:effectLst/>
                        </a:rPr>
                        <a:t>-What are the risks to the information?</a:t>
                      </a:r>
                    </a:p>
                    <a:p>
                      <a:pPr marL="82550" marR="82550" algn="just">
                        <a:lnSpc>
                          <a:spcPct val="115000"/>
                        </a:lnSpc>
                        <a:spcAft>
                          <a:spcPts val="0"/>
                        </a:spcAft>
                      </a:pPr>
                      <a:r>
                        <a:rPr lang="en-GB" sz="2000" dirty="0">
                          <a:effectLst/>
                        </a:rPr>
                        <a:t>-What are the risks to the office/agency from the information (for example from its loss, corruption or inappropriate access)?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3363442811"/>
                  </a:ext>
                </a:extLst>
              </a:tr>
            </a:tbl>
          </a:graphicData>
        </a:graphic>
      </p:graphicFrame>
      <p:pic>
        <p:nvPicPr>
          <p:cNvPr id="5" name="Picture 4">
            <a:extLst>
              <a:ext uri="{FF2B5EF4-FFF2-40B4-BE49-F238E27FC236}">
                <a16:creationId xmlns:a16="http://schemas.microsoft.com/office/drawing/2014/main" id="{54046D49-F92D-48AB-83C1-7D64C2AEBF74}"/>
              </a:ext>
            </a:extLst>
          </p:cNvPr>
          <p:cNvPicPr>
            <a:picLocks noChangeAspect="1"/>
          </p:cNvPicPr>
          <p:nvPr/>
        </p:nvPicPr>
        <p:blipFill rotWithShape="1">
          <a:blip r:embed="rId3"/>
          <a:srcRect l="46210" r="30322" b="28747"/>
          <a:stretch/>
        </p:blipFill>
        <p:spPr>
          <a:xfrm>
            <a:off x="8207912" y="498441"/>
            <a:ext cx="2861187" cy="4722065"/>
          </a:xfrm>
          <a:prstGeom prst="rect">
            <a:avLst/>
          </a:prstGeom>
        </p:spPr>
      </p:pic>
    </p:spTree>
    <p:extLst>
      <p:ext uri="{BB962C8B-B14F-4D97-AF65-F5344CB8AC3E}">
        <p14:creationId xmlns:p14="http://schemas.microsoft.com/office/powerpoint/2010/main" val="2908700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D03F679A-5779-419B-9C31-35B4D5C30682}"/>
              </a:ext>
            </a:extLst>
          </p:cNvPr>
          <p:cNvGraphicFramePr>
            <a:graphicFrameLocks noGrp="1"/>
          </p:cNvGraphicFramePr>
          <p:nvPr>
            <p:extLst>
              <p:ext uri="{D42A27DB-BD31-4B8C-83A1-F6EECF244321}">
                <p14:modId xmlns:p14="http://schemas.microsoft.com/office/powerpoint/2010/main" val="401949276"/>
              </p:ext>
            </p:extLst>
          </p:nvPr>
        </p:nvGraphicFramePr>
        <p:xfrm>
          <a:off x="5623080" y="2378480"/>
          <a:ext cx="5676900" cy="1103376"/>
        </p:xfrm>
        <a:graphic>
          <a:graphicData uri="http://schemas.openxmlformats.org/drawingml/2006/table">
            <a:tbl>
              <a:tblPr>
                <a:tableStyleId>{5C22544A-7EE6-4342-B048-85BDC9FD1C3A}</a:tableStyleId>
              </a:tblPr>
              <a:tblGrid>
                <a:gridCol w="1806373">
                  <a:extLst>
                    <a:ext uri="{9D8B030D-6E8A-4147-A177-3AD203B41FA5}">
                      <a16:colId xmlns:a16="http://schemas.microsoft.com/office/drawing/2014/main" val="2162911365"/>
                    </a:ext>
                  </a:extLst>
                </a:gridCol>
                <a:gridCol w="3870527">
                  <a:extLst>
                    <a:ext uri="{9D8B030D-6E8A-4147-A177-3AD203B41FA5}">
                      <a16:colId xmlns:a16="http://schemas.microsoft.com/office/drawing/2014/main" val="928250100"/>
                    </a:ext>
                  </a:extLst>
                </a:gridCol>
              </a:tblGrid>
              <a:tr h="367030">
                <a:tc>
                  <a:txBody>
                    <a:bodyPr/>
                    <a:lstStyle/>
                    <a:p>
                      <a:pPr marL="90170">
                        <a:lnSpc>
                          <a:spcPts val="1000"/>
                        </a:lnSpc>
                        <a:spcAft>
                          <a:spcPts val="0"/>
                        </a:spcAft>
                      </a:pPr>
                      <a:endParaRPr lang="en-GB" sz="1600" dirty="0">
                        <a:effectLst/>
                      </a:endParaRPr>
                    </a:p>
                    <a:p>
                      <a:pPr marL="90170">
                        <a:lnSpc>
                          <a:spcPts val="1000"/>
                        </a:lnSpc>
                        <a:spcAft>
                          <a:spcPts val="0"/>
                        </a:spcAft>
                      </a:pPr>
                      <a:r>
                        <a:rPr lang="en-GB" sz="1600" dirty="0">
                          <a:effectLst/>
                        </a:rPr>
                        <a:t>Key Information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1600" dirty="0">
                          <a:effectLst/>
                        </a:rPr>
                        <a:t>-What is the value to the office/agency?</a:t>
                      </a:r>
                    </a:p>
                    <a:p>
                      <a:pPr marL="82550" marR="82550">
                        <a:lnSpc>
                          <a:spcPct val="115000"/>
                        </a:lnSpc>
                        <a:spcAft>
                          <a:spcPts val="0"/>
                        </a:spcAft>
                      </a:pPr>
                      <a:r>
                        <a:rPr lang="en-GB" sz="1600" dirty="0">
                          <a:effectLst/>
                        </a:rPr>
                        <a:t>-What would be the cost of replacing the information?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472343004"/>
                  </a:ext>
                </a:extLst>
              </a:tr>
            </a:tbl>
          </a:graphicData>
        </a:graphic>
      </p:graphicFrame>
      <p:pic>
        <p:nvPicPr>
          <p:cNvPr id="5" name="Picture 4">
            <a:extLst>
              <a:ext uri="{FF2B5EF4-FFF2-40B4-BE49-F238E27FC236}">
                <a16:creationId xmlns:a16="http://schemas.microsoft.com/office/drawing/2014/main" id="{FFBA7D75-9DFD-4570-89EA-3BA4FB34A9F4}"/>
              </a:ext>
            </a:extLst>
          </p:cNvPr>
          <p:cNvPicPr>
            <a:picLocks noChangeAspect="1"/>
          </p:cNvPicPr>
          <p:nvPr/>
        </p:nvPicPr>
        <p:blipFill rotWithShape="1">
          <a:blip r:embed="rId3"/>
          <a:srcRect l="65000" r="18065" b="29637"/>
          <a:stretch/>
        </p:blipFill>
        <p:spPr>
          <a:xfrm>
            <a:off x="684212" y="567690"/>
            <a:ext cx="2064774" cy="4663071"/>
          </a:xfrm>
          <a:prstGeom prst="rect">
            <a:avLst/>
          </a:prstGeom>
        </p:spPr>
      </p:pic>
    </p:spTree>
    <p:extLst>
      <p:ext uri="{BB962C8B-B14F-4D97-AF65-F5344CB8AC3E}">
        <p14:creationId xmlns:p14="http://schemas.microsoft.com/office/powerpoint/2010/main" val="63180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7246374" y="5766072"/>
            <a:ext cx="4784264" cy="812255"/>
          </a:xfrm>
        </p:spPr>
        <p:txBody>
          <a:bodyPr>
            <a:normAutofit/>
          </a:bodyPr>
          <a:lstStyle/>
          <a:p>
            <a:pPr algn="r"/>
            <a:r>
              <a:rPr lang="en-GB" dirty="0"/>
              <a:t>Information Audit</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5705168"/>
          </a:xfrm>
        </p:spPr>
        <p:txBody>
          <a:bodyPr/>
          <a:lstStyle/>
          <a:p>
            <a:pPr marL="0" indent="0">
              <a:buNone/>
            </a:pPr>
            <a:r>
              <a:rPr lang="en-GB" dirty="0"/>
              <a:t>	</a:t>
            </a:r>
          </a:p>
          <a:p>
            <a:pPr marL="457200" lvl="1" indent="0">
              <a:buNone/>
            </a:pPr>
            <a:endParaRPr lang="en-GB" dirty="0"/>
          </a:p>
          <a:p>
            <a:pPr lvl="1"/>
            <a:endParaRPr lang="en-GB" dirty="0"/>
          </a:p>
        </p:txBody>
      </p:sp>
      <p:graphicFrame>
        <p:nvGraphicFramePr>
          <p:cNvPr id="4" name="Table 3">
            <a:extLst>
              <a:ext uri="{FF2B5EF4-FFF2-40B4-BE49-F238E27FC236}">
                <a16:creationId xmlns:a16="http://schemas.microsoft.com/office/drawing/2014/main" id="{0EEADA6C-2274-4123-B50C-4A7EB0978325}"/>
              </a:ext>
            </a:extLst>
          </p:cNvPr>
          <p:cNvGraphicFramePr>
            <a:graphicFrameLocks noGrp="1"/>
          </p:cNvGraphicFramePr>
          <p:nvPr>
            <p:extLst>
              <p:ext uri="{D42A27DB-BD31-4B8C-83A1-F6EECF244321}">
                <p14:modId xmlns:p14="http://schemas.microsoft.com/office/powerpoint/2010/main" val="3479628185"/>
              </p:ext>
            </p:extLst>
          </p:nvPr>
        </p:nvGraphicFramePr>
        <p:xfrm>
          <a:off x="500473" y="2683280"/>
          <a:ext cx="5676900" cy="2075688"/>
        </p:xfrm>
        <a:graphic>
          <a:graphicData uri="http://schemas.openxmlformats.org/drawingml/2006/table">
            <a:tbl>
              <a:tblPr>
                <a:tableStyleId>{5C22544A-7EE6-4342-B048-85BDC9FD1C3A}</a:tableStyleId>
              </a:tblPr>
              <a:tblGrid>
                <a:gridCol w="1806373">
                  <a:extLst>
                    <a:ext uri="{9D8B030D-6E8A-4147-A177-3AD203B41FA5}">
                      <a16:colId xmlns:a16="http://schemas.microsoft.com/office/drawing/2014/main" val="3182290894"/>
                    </a:ext>
                  </a:extLst>
                </a:gridCol>
                <a:gridCol w="3870527">
                  <a:extLst>
                    <a:ext uri="{9D8B030D-6E8A-4147-A177-3AD203B41FA5}">
                      <a16:colId xmlns:a16="http://schemas.microsoft.com/office/drawing/2014/main" val="622931139"/>
                    </a:ext>
                  </a:extLst>
                </a:gridCol>
              </a:tblGrid>
              <a:tr h="367030">
                <a:tc>
                  <a:txBody>
                    <a:bodyPr/>
                    <a:lstStyle/>
                    <a:p>
                      <a:pPr marL="90170">
                        <a:lnSpc>
                          <a:spcPts val="1000"/>
                        </a:lnSpc>
                        <a:spcAft>
                          <a:spcPts val="0"/>
                        </a:spcAft>
                      </a:pPr>
                      <a:endParaRPr lang="en-GB" sz="2400" dirty="0">
                        <a:effectLst/>
                      </a:endParaRPr>
                    </a:p>
                    <a:p>
                      <a:pPr marL="90170">
                        <a:lnSpc>
                          <a:spcPts val="1000"/>
                        </a:lnSpc>
                        <a:spcAft>
                          <a:spcPts val="0"/>
                        </a:spcAft>
                      </a:pPr>
                      <a:r>
                        <a:rPr lang="en-GB" sz="2400" dirty="0">
                          <a:effectLst/>
                        </a:rPr>
                        <a:t>Backups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marL="82550" marR="82550">
                        <a:lnSpc>
                          <a:spcPct val="115000"/>
                        </a:lnSpc>
                        <a:spcAft>
                          <a:spcPts val="0"/>
                        </a:spcAft>
                      </a:pPr>
                      <a:r>
                        <a:rPr lang="en-GB" sz="2400" dirty="0">
                          <a:effectLst/>
                        </a:rPr>
                        <a:t>-is your data backed up?</a:t>
                      </a:r>
                    </a:p>
                    <a:p>
                      <a:pPr marL="82550" marR="82550">
                        <a:lnSpc>
                          <a:spcPct val="115000"/>
                        </a:lnSpc>
                        <a:spcAft>
                          <a:spcPts val="0"/>
                        </a:spcAft>
                      </a:pPr>
                      <a:r>
                        <a:rPr lang="en-GB" sz="2400" dirty="0">
                          <a:effectLst/>
                        </a:rPr>
                        <a:t>-where is it backed up? (off site etc.); how is it backed up?</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133432872"/>
                  </a:ext>
                </a:extLst>
              </a:tr>
            </a:tbl>
          </a:graphicData>
        </a:graphic>
      </p:graphicFrame>
      <p:pic>
        <p:nvPicPr>
          <p:cNvPr id="5" name="Picture 4">
            <a:extLst>
              <a:ext uri="{FF2B5EF4-FFF2-40B4-BE49-F238E27FC236}">
                <a16:creationId xmlns:a16="http://schemas.microsoft.com/office/drawing/2014/main" id="{E32C1E6E-DECD-4F1A-8D5F-4CD203D501CD}"/>
              </a:ext>
            </a:extLst>
          </p:cNvPr>
          <p:cNvPicPr>
            <a:picLocks noChangeAspect="1"/>
          </p:cNvPicPr>
          <p:nvPr/>
        </p:nvPicPr>
        <p:blipFill rotWithShape="1">
          <a:blip r:embed="rId3"/>
          <a:srcRect l="76451" t="4045" r="5613" b="29931"/>
          <a:stretch/>
        </p:blipFill>
        <p:spPr>
          <a:xfrm>
            <a:off x="7777316" y="685800"/>
            <a:ext cx="2186807" cy="4375511"/>
          </a:xfrm>
          <a:prstGeom prst="rect">
            <a:avLst/>
          </a:prstGeom>
        </p:spPr>
      </p:pic>
    </p:spTree>
    <p:extLst>
      <p:ext uri="{BB962C8B-B14F-4D97-AF65-F5344CB8AC3E}">
        <p14:creationId xmlns:p14="http://schemas.microsoft.com/office/powerpoint/2010/main" val="4251374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Retention Schedules</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1320053" y="966117"/>
            <a:ext cx="8534400" cy="2462883"/>
          </a:xfrm>
        </p:spPr>
        <p:txBody>
          <a:bodyPr>
            <a:normAutofit/>
          </a:bodyPr>
          <a:lstStyle/>
          <a:p>
            <a:pPr marL="0" indent="0">
              <a:buNone/>
            </a:pPr>
            <a:r>
              <a:rPr lang="en-GB" dirty="0"/>
              <a:t>	</a:t>
            </a:r>
          </a:p>
          <a:p>
            <a:pPr marL="457200" lvl="1" indent="0">
              <a:buNone/>
            </a:pPr>
            <a:r>
              <a:rPr lang="en-GB" sz="4400" b="1" dirty="0"/>
              <a:t>Retention Schedules</a:t>
            </a:r>
          </a:p>
        </p:txBody>
      </p:sp>
    </p:spTree>
    <p:extLst>
      <p:ext uri="{BB962C8B-B14F-4D97-AF65-F5344CB8AC3E}">
        <p14:creationId xmlns:p14="http://schemas.microsoft.com/office/powerpoint/2010/main" val="290110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Retention Schedules</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4181168"/>
          </a:xfrm>
        </p:spPr>
        <p:txBody>
          <a:bodyPr>
            <a:normAutofit/>
          </a:bodyPr>
          <a:lstStyle/>
          <a:p>
            <a:pPr marL="0" indent="0">
              <a:buNone/>
            </a:pPr>
            <a:r>
              <a:rPr lang="en-GB" dirty="0"/>
              <a:t>	</a:t>
            </a:r>
          </a:p>
          <a:p>
            <a:pPr marL="457200" lvl="1" indent="0">
              <a:buNone/>
            </a:pPr>
            <a:r>
              <a:rPr lang="en-GB" sz="2800" dirty="0"/>
              <a:t>Retention Schedules are developed from a combination of </a:t>
            </a:r>
          </a:p>
          <a:p>
            <a:pPr lvl="1"/>
            <a:r>
              <a:rPr lang="en-GB" sz="2800" dirty="0"/>
              <a:t>Legal Requirements</a:t>
            </a:r>
          </a:p>
          <a:p>
            <a:pPr lvl="1"/>
            <a:r>
              <a:rPr lang="en-GB" sz="2800" dirty="0"/>
              <a:t>Business Guidelines</a:t>
            </a:r>
          </a:p>
          <a:p>
            <a:pPr lvl="1"/>
            <a:r>
              <a:rPr lang="en-GB" sz="2800" dirty="0"/>
              <a:t>Canon Law</a:t>
            </a:r>
          </a:p>
          <a:p>
            <a:pPr lvl="1"/>
            <a:endParaRPr lang="en-GB" dirty="0"/>
          </a:p>
        </p:txBody>
      </p:sp>
    </p:spTree>
    <p:extLst>
      <p:ext uri="{BB962C8B-B14F-4D97-AF65-F5344CB8AC3E}">
        <p14:creationId xmlns:p14="http://schemas.microsoft.com/office/powerpoint/2010/main" val="3415056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Data Breach </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2040672" y="1688719"/>
            <a:ext cx="8534400" cy="2365993"/>
          </a:xfrm>
        </p:spPr>
        <p:txBody>
          <a:bodyPr>
            <a:normAutofit/>
          </a:bodyPr>
          <a:lstStyle/>
          <a:p>
            <a:pPr marL="0" indent="0">
              <a:buNone/>
            </a:pPr>
            <a:r>
              <a:rPr lang="en-GB" dirty="0"/>
              <a:t>	</a:t>
            </a:r>
          </a:p>
          <a:p>
            <a:pPr marL="457200" lvl="1" indent="0">
              <a:buNone/>
            </a:pPr>
            <a:r>
              <a:rPr lang="en-GB" sz="5400" b="1" dirty="0"/>
              <a:t>Data Breach</a:t>
            </a:r>
          </a:p>
          <a:p>
            <a:pPr marL="457200" lvl="1" indent="0">
              <a:buNone/>
            </a:pPr>
            <a:endParaRPr lang="en-GB" sz="2800" dirty="0"/>
          </a:p>
          <a:p>
            <a:pPr lvl="1"/>
            <a:endParaRPr lang="en-GB" dirty="0"/>
          </a:p>
        </p:txBody>
      </p:sp>
    </p:spTree>
    <p:extLst>
      <p:ext uri="{BB962C8B-B14F-4D97-AF65-F5344CB8AC3E}">
        <p14:creationId xmlns:p14="http://schemas.microsoft.com/office/powerpoint/2010/main" val="1322831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Data Breach </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8534400" cy="4181168"/>
          </a:xfrm>
        </p:spPr>
        <p:txBody>
          <a:bodyPr>
            <a:normAutofit/>
          </a:bodyPr>
          <a:lstStyle/>
          <a:p>
            <a:pPr marL="0" indent="0">
              <a:buNone/>
            </a:pPr>
            <a:r>
              <a:rPr lang="en-GB" dirty="0"/>
              <a:t>	</a:t>
            </a:r>
          </a:p>
          <a:p>
            <a:pPr marL="457200" lvl="1" indent="0">
              <a:buNone/>
            </a:pPr>
            <a:r>
              <a:rPr lang="en-GB" sz="2800" dirty="0"/>
              <a:t>What is a Data Breach?</a:t>
            </a:r>
          </a:p>
          <a:p>
            <a:pPr marL="457200" lvl="1" indent="0">
              <a:buNone/>
            </a:pPr>
            <a:endParaRPr lang="en-GB" sz="2800" dirty="0"/>
          </a:p>
          <a:p>
            <a:pPr marL="457200" lvl="1" indent="0">
              <a:buNone/>
            </a:pPr>
            <a:r>
              <a:rPr lang="en-GB" sz="2800" dirty="0"/>
              <a:t>“a breach of security leading to the accidental or unlawful destruction, loss, alteration, unauthorised disclosure of, or access to, personal data transmitted, stored or otherwise processed”</a:t>
            </a:r>
          </a:p>
          <a:p>
            <a:pPr lvl="1"/>
            <a:endParaRPr lang="en-GB" dirty="0"/>
          </a:p>
        </p:txBody>
      </p:sp>
    </p:spTree>
    <p:extLst>
      <p:ext uri="{BB962C8B-B14F-4D97-AF65-F5344CB8AC3E}">
        <p14:creationId xmlns:p14="http://schemas.microsoft.com/office/powerpoint/2010/main" val="4207991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Data Breach </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799"/>
            <a:ext cx="8847348" cy="6000135"/>
          </a:xfrm>
        </p:spPr>
        <p:txBody>
          <a:bodyPr>
            <a:normAutofit/>
          </a:bodyPr>
          <a:lstStyle/>
          <a:p>
            <a:pPr marL="0" indent="0">
              <a:buNone/>
            </a:pPr>
            <a:r>
              <a:rPr lang="en-GB" sz="2800" dirty="0"/>
              <a:t>What to do if you have a Data Breach</a:t>
            </a:r>
          </a:p>
          <a:p>
            <a:r>
              <a:rPr lang="en-GB" sz="2400" dirty="0"/>
              <a:t>Immediately Report the Breach to the Data Controller</a:t>
            </a:r>
          </a:p>
          <a:p>
            <a:r>
              <a:rPr lang="en-GB" sz="2400" dirty="0"/>
              <a:t>There will be an Investigation</a:t>
            </a:r>
          </a:p>
          <a:p>
            <a:r>
              <a:rPr lang="en-GB" sz="2400" dirty="0"/>
              <a:t>Remedial action </a:t>
            </a:r>
          </a:p>
          <a:p>
            <a:r>
              <a:rPr lang="en-GB" sz="2400" dirty="0"/>
              <a:t>Complete Data Breach Report</a:t>
            </a:r>
          </a:p>
          <a:p>
            <a:r>
              <a:rPr lang="en-GB" sz="2400" dirty="0"/>
              <a:t>Decide if the incident involves personal data or is it a “near miss”</a:t>
            </a:r>
          </a:p>
          <a:p>
            <a:r>
              <a:rPr lang="en-GB" sz="2400" dirty="0"/>
              <a:t>Decide if it is necessary to report it to the ICO and individuals concerned</a:t>
            </a:r>
          </a:p>
          <a:p>
            <a:r>
              <a:rPr lang="en-GB" sz="2400" dirty="0"/>
              <a:t>Report to ICO</a:t>
            </a:r>
          </a:p>
          <a:p>
            <a:r>
              <a:rPr lang="en-GB" sz="2400" dirty="0"/>
              <a:t>Notify Data Subjects</a:t>
            </a:r>
          </a:p>
          <a:p>
            <a:endParaRPr lang="en-GB" sz="2800" dirty="0"/>
          </a:p>
          <a:p>
            <a:pPr lvl="1"/>
            <a:endParaRPr lang="en-GB" dirty="0"/>
          </a:p>
        </p:txBody>
      </p:sp>
    </p:spTree>
    <p:extLst>
      <p:ext uri="{BB962C8B-B14F-4D97-AF65-F5344CB8AC3E}">
        <p14:creationId xmlns:p14="http://schemas.microsoft.com/office/powerpoint/2010/main" val="2313100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Data Breach </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800"/>
            <a:ext cx="9343910" cy="4181168"/>
          </a:xfrm>
        </p:spPr>
        <p:txBody>
          <a:bodyPr>
            <a:normAutofit/>
          </a:bodyPr>
          <a:lstStyle/>
          <a:p>
            <a:pPr marL="0" indent="0">
              <a:buNone/>
            </a:pPr>
            <a:r>
              <a:rPr lang="en-GB" sz="2800" dirty="0"/>
              <a:t>Follow Up</a:t>
            </a:r>
          </a:p>
          <a:p>
            <a:r>
              <a:rPr lang="en-GB" sz="2800" dirty="0"/>
              <a:t>Learn from our Mistakes</a:t>
            </a:r>
          </a:p>
          <a:p>
            <a:r>
              <a:rPr lang="en-GB" sz="2800" dirty="0"/>
              <a:t>Meeting to workout ‘what happened’ - Causes</a:t>
            </a:r>
          </a:p>
          <a:p>
            <a:r>
              <a:rPr lang="en-GB" sz="2800" dirty="0"/>
              <a:t>Prevention – MUST NOT happen again</a:t>
            </a:r>
          </a:p>
          <a:p>
            <a:r>
              <a:rPr lang="en-GB" sz="2800" dirty="0"/>
              <a:t>The incident needs to be Logged centrally </a:t>
            </a:r>
          </a:p>
          <a:p>
            <a:pPr lvl="1"/>
            <a:r>
              <a:rPr lang="en-GB" sz="2600" dirty="0"/>
              <a:t>This will be done at the archive</a:t>
            </a:r>
          </a:p>
          <a:p>
            <a:pPr marL="457200" lvl="1" indent="0">
              <a:buNone/>
            </a:pPr>
            <a:endParaRPr lang="en-GB" dirty="0"/>
          </a:p>
        </p:txBody>
      </p:sp>
    </p:spTree>
    <p:extLst>
      <p:ext uri="{BB962C8B-B14F-4D97-AF65-F5344CB8AC3E}">
        <p14:creationId xmlns:p14="http://schemas.microsoft.com/office/powerpoint/2010/main" val="10497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34B9-6496-42D7-9717-388EC110D0CC}"/>
              </a:ext>
            </a:extLst>
          </p:cNvPr>
          <p:cNvSpPr>
            <a:spLocks noGrp="1"/>
          </p:cNvSpPr>
          <p:nvPr>
            <p:ph type="title"/>
          </p:nvPr>
        </p:nvSpPr>
        <p:spPr>
          <a:xfrm>
            <a:off x="3473907" y="5122762"/>
            <a:ext cx="8534400" cy="1507067"/>
          </a:xfrm>
        </p:spPr>
        <p:txBody>
          <a:bodyPr/>
          <a:lstStyle/>
          <a:p>
            <a:pPr algn="r"/>
            <a:r>
              <a:rPr lang="en-GB" dirty="0"/>
              <a:t>Information Audit</a:t>
            </a:r>
          </a:p>
        </p:txBody>
      </p:sp>
      <p:sp>
        <p:nvSpPr>
          <p:cNvPr id="3" name="Content Placeholder 2">
            <a:extLst>
              <a:ext uri="{FF2B5EF4-FFF2-40B4-BE49-F238E27FC236}">
                <a16:creationId xmlns:a16="http://schemas.microsoft.com/office/drawing/2014/main" id="{E0ADA8F0-D85C-48D3-890A-5CFC3F178E5C}"/>
              </a:ext>
            </a:extLst>
          </p:cNvPr>
          <p:cNvSpPr>
            <a:spLocks noGrp="1"/>
          </p:cNvSpPr>
          <p:nvPr>
            <p:ph idx="1"/>
          </p:nvPr>
        </p:nvSpPr>
        <p:spPr>
          <a:xfrm>
            <a:off x="684212" y="685800"/>
            <a:ext cx="8534400" cy="5095568"/>
          </a:xfrm>
        </p:spPr>
        <p:txBody>
          <a:bodyPr>
            <a:normAutofit fontScale="92500" lnSpcReduction="20000"/>
          </a:bodyPr>
          <a:lstStyle/>
          <a:p>
            <a:r>
              <a:rPr lang="en-GB" sz="3200" dirty="0"/>
              <a:t>Document all the personal data we hold and why we have it</a:t>
            </a:r>
          </a:p>
          <a:p>
            <a:r>
              <a:rPr lang="en-GB" sz="3200" dirty="0"/>
              <a:t>Identify why we have personal data and how we use it</a:t>
            </a:r>
          </a:p>
          <a:p>
            <a:r>
              <a:rPr lang="en-GB" sz="3200" dirty="0"/>
              <a:t>Be prepared for when people ask for their right to see what we hold on them</a:t>
            </a:r>
          </a:p>
          <a:p>
            <a:r>
              <a:rPr lang="en-GB" sz="3200" dirty="0"/>
              <a:t>Before collecting data we need to tell people why we need it and how we will use it</a:t>
            </a:r>
          </a:p>
          <a:p>
            <a:r>
              <a:rPr lang="en-GB" sz="3200" dirty="0"/>
              <a:t>We need to review our Data Security</a:t>
            </a:r>
          </a:p>
          <a:p>
            <a:r>
              <a:rPr lang="en-GB" sz="3200" dirty="0"/>
              <a:t>Know what to do if a breach occurs</a:t>
            </a:r>
          </a:p>
        </p:txBody>
      </p:sp>
    </p:spTree>
    <p:extLst>
      <p:ext uri="{BB962C8B-B14F-4D97-AF65-F5344CB8AC3E}">
        <p14:creationId xmlns:p14="http://schemas.microsoft.com/office/powerpoint/2010/main" val="3269513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113-B93B-42E6-9F48-D18E96A5AB81}"/>
              </a:ext>
            </a:extLst>
          </p:cNvPr>
          <p:cNvSpPr>
            <a:spLocks noGrp="1"/>
          </p:cNvSpPr>
          <p:nvPr>
            <p:ph type="title"/>
          </p:nvPr>
        </p:nvSpPr>
        <p:spPr>
          <a:xfrm>
            <a:off x="4454013" y="5766072"/>
            <a:ext cx="7576625" cy="812255"/>
          </a:xfrm>
        </p:spPr>
        <p:txBody>
          <a:bodyPr/>
          <a:lstStyle/>
          <a:p>
            <a:pPr algn="r"/>
            <a:r>
              <a:rPr lang="en-GB" dirty="0"/>
              <a:t>GDPR</a:t>
            </a:r>
          </a:p>
        </p:txBody>
      </p:sp>
      <p:sp>
        <p:nvSpPr>
          <p:cNvPr id="3" name="Content Placeholder 2">
            <a:extLst>
              <a:ext uri="{FF2B5EF4-FFF2-40B4-BE49-F238E27FC236}">
                <a16:creationId xmlns:a16="http://schemas.microsoft.com/office/drawing/2014/main" id="{93DEC321-331F-46F1-9331-10D33EBA6FB7}"/>
              </a:ext>
            </a:extLst>
          </p:cNvPr>
          <p:cNvSpPr>
            <a:spLocks noGrp="1"/>
          </p:cNvSpPr>
          <p:nvPr>
            <p:ph idx="1"/>
          </p:nvPr>
        </p:nvSpPr>
        <p:spPr>
          <a:xfrm>
            <a:off x="684212" y="685799"/>
            <a:ext cx="8534400" cy="5892527"/>
          </a:xfrm>
        </p:spPr>
        <p:txBody>
          <a:bodyPr>
            <a:normAutofit fontScale="62500" lnSpcReduction="20000"/>
          </a:bodyPr>
          <a:lstStyle/>
          <a:p>
            <a:pPr marL="0" indent="0" algn="ctr">
              <a:buNone/>
            </a:pPr>
            <a:r>
              <a:rPr lang="en-GB" dirty="0"/>
              <a:t>	</a:t>
            </a:r>
          </a:p>
          <a:p>
            <a:pPr marL="0" indent="0" algn="ctr">
              <a:buNone/>
            </a:pPr>
            <a:endParaRPr lang="en-GB" sz="2800" dirty="0"/>
          </a:p>
          <a:p>
            <a:pPr marL="0" indent="0" algn="ctr">
              <a:buNone/>
            </a:pPr>
            <a:endParaRPr lang="en-GB" sz="2800" dirty="0"/>
          </a:p>
          <a:p>
            <a:pPr marL="0" indent="0" algn="ctr">
              <a:buNone/>
            </a:pPr>
            <a:endParaRPr lang="en-GB" sz="2800" dirty="0"/>
          </a:p>
          <a:p>
            <a:pPr marL="0" indent="0" algn="ctr">
              <a:buNone/>
            </a:pPr>
            <a:r>
              <a:rPr lang="en-GB" sz="11500" i="1" dirty="0"/>
              <a:t>Thank you</a:t>
            </a:r>
          </a:p>
          <a:p>
            <a:pPr marL="0" indent="0">
              <a:buNone/>
            </a:pPr>
            <a:endParaRPr lang="en-GB" sz="2800" dirty="0"/>
          </a:p>
          <a:p>
            <a:pPr marL="0" indent="0">
              <a:buNone/>
            </a:pPr>
            <a:endParaRPr lang="en-GB" dirty="0"/>
          </a:p>
          <a:p>
            <a:pPr marL="0" indent="0">
              <a:buNone/>
            </a:pPr>
            <a:endParaRPr lang="en-GB" dirty="0">
              <a:solidFill>
                <a:schemeClr val="bg2">
                  <a:lumMod val="75000"/>
                  <a:alpha val="89000"/>
                </a:schemeClr>
              </a:solidFill>
            </a:endParaRPr>
          </a:p>
          <a:p>
            <a:pPr marL="0" indent="0">
              <a:buNone/>
            </a:pPr>
            <a:endParaRPr lang="en-GB" dirty="0"/>
          </a:p>
          <a:p>
            <a:pPr marL="0" indent="0">
              <a:buNone/>
            </a:pPr>
            <a:r>
              <a:rPr lang="en-GB" dirty="0"/>
              <a:t>Donna Maguire</a:t>
            </a:r>
          </a:p>
          <a:p>
            <a:pPr marL="0" indent="0">
              <a:buNone/>
            </a:pPr>
            <a:r>
              <a:rPr lang="en-GB" dirty="0"/>
              <a:t>Phone/ 0131 556 3661</a:t>
            </a:r>
          </a:p>
          <a:p>
            <a:pPr marL="0" indent="0">
              <a:buNone/>
            </a:pPr>
            <a:r>
              <a:rPr lang="en-GB" dirty="0"/>
              <a:t>Email/ archivists@scarchives.org.uk</a:t>
            </a:r>
          </a:p>
          <a:p>
            <a:pPr marL="0" indent="0">
              <a:buNone/>
            </a:pPr>
            <a:r>
              <a:rPr lang="en-GB" dirty="0"/>
              <a:t>Columba House </a:t>
            </a:r>
          </a:p>
          <a:p>
            <a:pPr marL="0" indent="0">
              <a:buNone/>
            </a:pPr>
            <a:r>
              <a:rPr lang="en-GB" dirty="0"/>
              <a:t>16 Drummond Place </a:t>
            </a:r>
          </a:p>
          <a:p>
            <a:pPr marL="0" indent="0">
              <a:buNone/>
            </a:pPr>
            <a:r>
              <a:rPr lang="en-GB" dirty="0"/>
              <a:t>Edinburgh</a:t>
            </a:r>
          </a:p>
          <a:p>
            <a:pPr marL="0" indent="0">
              <a:buNone/>
            </a:pPr>
            <a:r>
              <a:rPr lang="en-GB" dirty="0"/>
              <a:t>EH6PL</a:t>
            </a:r>
          </a:p>
          <a:p>
            <a:pPr lvl="1"/>
            <a:endParaRPr lang="en-GB" dirty="0"/>
          </a:p>
        </p:txBody>
      </p:sp>
    </p:spTree>
    <p:extLst>
      <p:ext uri="{BB962C8B-B14F-4D97-AF65-F5344CB8AC3E}">
        <p14:creationId xmlns:p14="http://schemas.microsoft.com/office/powerpoint/2010/main" val="299716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CEC1-638E-42E0-8E10-73E6D8157A7C}"/>
              </a:ext>
            </a:extLst>
          </p:cNvPr>
          <p:cNvSpPr>
            <a:spLocks noGrp="1"/>
          </p:cNvSpPr>
          <p:nvPr>
            <p:ph type="title"/>
          </p:nvPr>
        </p:nvSpPr>
        <p:spPr>
          <a:xfrm>
            <a:off x="3520402" y="4998776"/>
            <a:ext cx="8534400" cy="1507067"/>
          </a:xfrm>
        </p:spPr>
        <p:txBody>
          <a:bodyPr/>
          <a:lstStyle/>
          <a:p>
            <a:pPr algn="r"/>
            <a:r>
              <a:rPr lang="en-GB" dirty="0"/>
              <a:t>What is a Information Audit (1)</a:t>
            </a:r>
          </a:p>
        </p:txBody>
      </p:sp>
      <p:sp>
        <p:nvSpPr>
          <p:cNvPr id="3" name="Content Placeholder 2">
            <a:extLst>
              <a:ext uri="{FF2B5EF4-FFF2-40B4-BE49-F238E27FC236}">
                <a16:creationId xmlns:a16="http://schemas.microsoft.com/office/drawing/2014/main" id="{C8FB7B8F-A4FB-4D26-A454-BFAECE98FC35}"/>
              </a:ext>
            </a:extLst>
          </p:cNvPr>
          <p:cNvSpPr>
            <a:spLocks noGrp="1"/>
          </p:cNvSpPr>
          <p:nvPr>
            <p:ph idx="1"/>
          </p:nvPr>
        </p:nvSpPr>
        <p:spPr>
          <a:xfrm>
            <a:off x="451737" y="701298"/>
            <a:ext cx="8534400" cy="5064071"/>
          </a:xfrm>
        </p:spPr>
        <p:txBody>
          <a:bodyPr>
            <a:normAutofit/>
          </a:bodyPr>
          <a:lstStyle/>
          <a:p>
            <a:r>
              <a:rPr lang="en-GB" sz="3200" dirty="0"/>
              <a:t>Identify what information you hold</a:t>
            </a:r>
          </a:p>
          <a:p>
            <a:r>
              <a:rPr lang="en-GB" sz="3200" dirty="0"/>
              <a:t>Understand your reasons for having the information </a:t>
            </a:r>
          </a:p>
          <a:p>
            <a:pPr lvl="1"/>
            <a:r>
              <a:rPr lang="en-GB" sz="3000" dirty="0"/>
              <a:t>Ability to manage ‘change’</a:t>
            </a:r>
          </a:p>
          <a:p>
            <a:pPr lvl="1"/>
            <a:r>
              <a:rPr lang="en-GB" sz="3000" dirty="0"/>
              <a:t>Improved understanding of information risk</a:t>
            </a:r>
          </a:p>
          <a:p>
            <a:pPr lvl="1"/>
            <a:r>
              <a:rPr lang="en-GB" sz="3000" dirty="0"/>
              <a:t>Identification of potential savings and efficiencies.</a:t>
            </a:r>
          </a:p>
          <a:p>
            <a:pPr lvl="1"/>
            <a:endParaRPr lang="en-GB" sz="3000" dirty="0"/>
          </a:p>
        </p:txBody>
      </p:sp>
    </p:spTree>
    <p:extLst>
      <p:ext uri="{BB962C8B-B14F-4D97-AF65-F5344CB8AC3E}">
        <p14:creationId xmlns:p14="http://schemas.microsoft.com/office/powerpoint/2010/main" val="371229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CEC1-638E-42E0-8E10-73E6D8157A7C}"/>
              </a:ext>
            </a:extLst>
          </p:cNvPr>
          <p:cNvSpPr>
            <a:spLocks noGrp="1"/>
          </p:cNvSpPr>
          <p:nvPr>
            <p:ph type="title"/>
          </p:nvPr>
        </p:nvSpPr>
        <p:spPr>
          <a:xfrm>
            <a:off x="3520402" y="4998776"/>
            <a:ext cx="8534400" cy="1507067"/>
          </a:xfrm>
        </p:spPr>
        <p:txBody>
          <a:bodyPr/>
          <a:lstStyle/>
          <a:p>
            <a:pPr algn="r"/>
            <a:r>
              <a:rPr lang="en-GB" dirty="0"/>
              <a:t>What is a Information Audit (2)</a:t>
            </a:r>
          </a:p>
        </p:txBody>
      </p:sp>
      <p:sp>
        <p:nvSpPr>
          <p:cNvPr id="3" name="Content Placeholder 2">
            <a:extLst>
              <a:ext uri="{FF2B5EF4-FFF2-40B4-BE49-F238E27FC236}">
                <a16:creationId xmlns:a16="http://schemas.microsoft.com/office/drawing/2014/main" id="{C8FB7B8F-A4FB-4D26-A454-BFAECE98FC35}"/>
              </a:ext>
            </a:extLst>
          </p:cNvPr>
          <p:cNvSpPr>
            <a:spLocks noGrp="1"/>
          </p:cNvSpPr>
          <p:nvPr>
            <p:ph idx="1"/>
          </p:nvPr>
        </p:nvSpPr>
        <p:spPr>
          <a:xfrm>
            <a:off x="451737" y="701298"/>
            <a:ext cx="8534400" cy="5064071"/>
          </a:xfrm>
        </p:spPr>
        <p:txBody>
          <a:bodyPr>
            <a:normAutofit/>
          </a:bodyPr>
          <a:lstStyle/>
          <a:p>
            <a:r>
              <a:rPr lang="en-GB" sz="3200" dirty="0"/>
              <a:t>Manage your Digital and Physical information </a:t>
            </a:r>
          </a:p>
          <a:p>
            <a:r>
              <a:rPr lang="en-GB" sz="3200" dirty="0"/>
              <a:t>Ensure you comply with GDPR</a:t>
            </a:r>
          </a:p>
          <a:p>
            <a:pPr lvl="1"/>
            <a:r>
              <a:rPr lang="en-GB" sz="2600" dirty="0"/>
              <a:t>Accountability </a:t>
            </a:r>
          </a:p>
          <a:p>
            <a:pPr lvl="1"/>
            <a:r>
              <a:rPr lang="en-GB" sz="2600" dirty="0"/>
              <a:t>Legally</a:t>
            </a:r>
          </a:p>
          <a:p>
            <a:pPr lvl="1"/>
            <a:r>
              <a:rPr lang="en-GB" sz="2600" dirty="0"/>
              <a:t>Effectively and Efficiently</a:t>
            </a:r>
          </a:p>
          <a:p>
            <a:pPr lvl="1"/>
            <a:endParaRPr lang="en-GB" sz="3000" dirty="0"/>
          </a:p>
        </p:txBody>
      </p:sp>
    </p:spTree>
    <p:extLst>
      <p:ext uri="{BB962C8B-B14F-4D97-AF65-F5344CB8AC3E}">
        <p14:creationId xmlns:p14="http://schemas.microsoft.com/office/powerpoint/2010/main" val="264845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CEC1-638E-42E0-8E10-73E6D8157A7C}"/>
              </a:ext>
            </a:extLst>
          </p:cNvPr>
          <p:cNvSpPr>
            <a:spLocks noGrp="1"/>
          </p:cNvSpPr>
          <p:nvPr>
            <p:ph type="title"/>
          </p:nvPr>
        </p:nvSpPr>
        <p:spPr>
          <a:xfrm>
            <a:off x="3520402" y="4998776"/>
            <a:ext cx="8534400" cy="1507067"/>
          </a:xfrm>
        </p:spPr>
        <p:txBody>
          <a:bodyPr/>
          <a:lstStyle/>
          <a:p>
            <a:pPr algn="r"/>
            <a:r>
              <a:rPr lang="en-GB" dirty="0"/>
              <a:t>What is a Information Audit (3)</a:t>
            </a:r>
          </a:p>
        </p:txBody>
      </p:sp>
      <p:sp>
        <p:nvSpPr>
          <p:cNvPr id="3" name="Content Placeholder 2">
            <a:extLst>
              <a:ext uri="{FF2B5EF4-FFF2-40B4-BE49-F238E27FC236}">
                <a16:creationId xmlns:a16="http://schemas.microsoft.com/office/drawing/2014/main" id="{C8FB7B8F-A4FB-4D26-A454-BFAECE98FC35}"/>
              </a:ext>
            </a:extLst>
          </p:cNvPr>
          <p:cNvSpPr>
            <a:spLocks noGrp="1"/>
          </p:cNvSpPr>
          <p:nvPr>
            <p:ph idx="1"/>
          </p:nvPr>
        </p:nvSpPr>
        <p:spPr>
          <a:xfrm>
            <a:off x="451737" y="701298"/>
            <a:ext cx="8534400" cy="5064071"/>
          </a:xfrm>
        </p:spPr>
        <p:txBody>
          <a:bodyPr>
            <a:normAutofit/>
          </a:bodyPr>
          <a:lstStyle/>
          <a:p>
            <a:r>
              <a:rPr lang="en-GB" sz="3200" dirty="0"/>
              <a:t>What are we trying to achieve ?</a:t>
            </a:r>
          </a:p>
          <a:p>
            <a:pPr lvl="1"/>
            <a:r>
              <a:rPr lang="en-GB" sz="3000" dirty="0"/>
              <a:t>Protect Reputation</a:t>
            </a:r>
          </a:p>
          <a:p>
            <a:pPr lvl="1"/>
            <a:r>
              <a:rPr lang="en-GB" sz="3000" dirty="0"/>
              <a:t>Make Informed Decisions</a:t>
            </a:r>
          </a:p>
          <a:p>
            <a:pPr lvl="1"/>
            <a:r>
              <a:rPr lang="en-GB" sz="3000" dirty="0"/>
              <a:t>Avoid and Reduce Costs</a:t>
            </a:r>
          </a:p>
          <a:p>
            <a:pPr lvl="1"/>
            <a:r>
              <a:rPr lang="en-GB" sz="3000" dirty="0"/>
              <a:t>Deliver a Better Service</a:t>
            </a:r>
            <a:endParaRPr lang="en-GB" sz="2600" dirty="0"/>
          </a:p>
          <a:p>
            <a:pPr lvl="1"/>
            <a:endParaRPr lang="en-GB" sz="3000" dirty="0"/>
          </a:p>
        </p:txBody>
      </p:sp>
    </p:spTree>
    <p:extLst>
      <p:ext uri="{BB962C8B-B14F-4D97-AF65-F5344CB8AC3E}">
        <p14:creationId xmlns:p14="http://schemas.microsoft.com/office/powerpoint/2010/main" val="89505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CEC1-638E-42E0-8E10-73E6D8157A7C}"/>
              </a:ext>
            </a:extLst>
          </p:cNvPr>
          <p:cNvSpPr>
            <a:spLocks noGrp="1"/>
          </p:cNvSpPr>
          <p:nvPr>
            <p:ph type="title"/>
          </p:nvPr>
        </p:nvSpPr>
        <p:spPr>
          <a:xfrm>
            <a:off x="3520402" y="4998776"/>
            <a:ext cx="8534400" cy="1507067"/>
          </a:xfrm>
        </p:spPr>
        <p:txBody>
          <a:bodyPr/>
          <a:lstStyle/>
          <a:p>
            <a:pPr algn="r"/>
            <a:r>
              <a:rPr lang="en-GB" dirty="0"/>
              <a:t>What is a Information Audit (4)</a:t>
            </a:r>
          </a:p>
        </p:txBody>
      </p:sp>
      <p:sp>
        <p:nvSpPr>
          <p:cNvPr id="3" name="Content Placeholder 2">
            <a:extLst>
              <a:ext uri="{FF2B5EF4-FFF2-40B4-BE49-F238E27FC236}">
                <a16:creationId xmlns:a16="http://schemas.microsoft.com/office/drawing/2014/main" id="{C8FB7B8F-A4FB-4D26-A454-BFAECE98FC35}"/>
              </a:ext>
            </a:extLst>
          </p:cNvPr>
          <p:cNvSpPr>
            <a:spLocks noGrp="1"/>
          </p:cNvSpPr>
          <p:nvPr>
            <p:ph idx="1"/>
          </p:nvPr>
        </p:nvSpPr>
        <p:spPr>
          <a:xfrm>
            <a:off x="1599817" y="924819"/>
            <a:ext cx="8534400" cy="3799582"/>
          </a:xfrm>
        </p:spPr>
        <p:txBody>
          <a:bodyPr>
            <a:normAutofit/>
          </a:bodyPr>
          <a:lstStyle/>
          <a:p>
            <a:pPr marL="0" indent="0" algn="ctr">
              <a:buNone/>
            </a:pPr>
            <a:r>
              <a:rPr lang="en-GB" sz="9600" b="1" dirty="0"/>
              <a:t>Why ???</a:t>
            </a:r>
          </a:p>
          <a:p>
            <a:pPr lvl="2"/>
            <a:endParaRPr lang="en-GB" sz="5000" dirty="0"/>
          </a:p>
          <a:p>
            <a:pPr lvl="3"/>
            <a:endParaRPr lang="en-GB" sz="2000" dirty="0"/>
          </a:p>
          <a:p>
            <a:pPr lvl="1"/>
            <a:endParaRPr lang="en-GB" sz="3000" dirty="0"/>
          </a:p>
        </p:txBody>
      </p:sp>
    </p:spTree>
    <p:extLst>
      <p:ext uri="{BB962C8B-B14F-4D97-AF65-F5344CB8AC3E}">
        <p14:creationId xmlns:p14="http://schemas.microsoft.com/office/powerpoint/2010/main" val="186116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0542-5FDF-4FB9-8EA8-1A8D4DA0B966}"/>
              </a:ext>
            </a:extLst>
          </p:cNvPr>
          <p:cNvSpPr>
            <a:spLocks noGrp="1"/>
          </p:cNvSpPr>
          <p:nvPr>
            <p:ph type="title"/>
          </p:nvPr>
        </p:nvSpPr>
        <p:spPr>
          <a:xfrm>
            <a:off x="867092" y="5350933"/>
            <a:ext cx="11213148" cy="1507067"/>
          </a:xfrm>
        </p:spPr>
        <p:txBody>
          <a:bodyPr/>
          <a:lstStyle/>
          <a:p>
            <a:pPr algn="r"/>
            <a:r>
              <a:rPr lang="en-GB" dirty="0"/>
              <a:t>How do I create an Information Audit</a:t>
            </a:r>
          </a:p>
        </p:txBody>
      </p:sp>
      <p:sp>
        <p:nvSpPr>
          <p:cNvPr id="3" name="Content Placeholder 2">
            <a:extLst>
              <a:ext uri="{FF2B5EF4-FFF2-40B4-BE49-F238E27FC236}">
                <a16:creationId xmlns:a16="http://schemas.microsoft.com/office/drawing/2014/main" id="{9AEB163C-B0A5-462D-8F1B-50343F9B17F1}"/>
              </a:ext>
            </a:extLst>
          </p:cNvPr>
          <p:cNvSpPr>
            <a:spLocks noGrp="1"/>
          </p:cNvSpPr>
          <p:nvPr>
            <p:ph idx="1"/>
          </p:nvPr>
        </p:nvSpPr>
        <p:spPr>
          <a:xfrm>
            <a:off x="684212" y="685800"/>
            <a:ext cx="8534400" cy="5196840"/>
          </a:xfrm>
        </p:spPr>
        <p:txBody>
          <a:bodyPr/>
          <a:lstStyle/>
          <a:p>
            <a:pPr lvl="0"/>
            <a:r>
              <a:rPr lang="en-GB" sz="2800" dirty="0"/>
              <a:t>What you are trying to achieve and what are your priorities? </a:t>
            </a:r>
          </a:p>
          <a:p>
            <a:pPr lvl="0"/>
            <a:r>
              <a:rPr lang="en-GB" sz="2800" dirty="0"/>
              <a:t>What do you want to do with the information you are gathering?</a:t>
            </a:r>
          </a:p>
          <a:p>
            <a:pPr lvl="0"/>
            <a:r>
              <a:rPr lang="en-GB" sz="2800" dirty="0"/>
              <a:t>What can you practically achieve?</a:t>
            </a:r>
          </a:p>
          <a:p>
            <a:pPr lvl="0"/>
            <a:r>
              <a:rPr lang="en-GB" sz="2800" dirty="0"/>
              <a:t>What risks do you need to mitigate?</a:t>
            </a:r>
          </a:p>
          <a:p>
            <a:pPr lvl="0"/>
            <a:r>
              <a:rPr lang="en-GB" sz="2800" dirty="0"/>
              <a:t>What benefits do you hope to achieve?</a:t>
            </a:r>
          </a:p>
          <a:p>
            <a:pPr lvl="0"/>
            <a:r>
              <a:rPr lang="en-GB" sz="2800" dirty="0"/>
              <a:t>What areas need the most urgent attention?</a:t>
            </a:r>
          </a:p>
          <a:p>
            <a:pPr marL="0" indent="0">
              <a:buNone/>
            </a:pPr>
            <a:endParaRPr lang="en-GB" dirty="0"/>
          </a:p>
        </p:txBody>
      </p:sp>
    </p:spTree>
    <p:extLst>
      <p:ext uri="{BB962C8B-B14F-4D97-AF65-F5344CB8AC3E}">
        <p14:creationId xmlns:p14="http://schemas.microsoft.com/office/powerpoint/2010/main" val="316880081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1469</TotalTime>
  <Words>3544</Words>
  <Application>Microsoft Office PowerPoint</Application>
  <PresentationFormat>Widescreen</PresentationFormat>
  <Paragraphs>545</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Times New Roman</vt:lpstr>
      <vt:lpstr>Wingdings</vt:lpstr>
      <vt:lpstr>Wingdings 3</vt:lpstr>
      <vt:lpstr>Slice</vt:lpstr>
      <vt:lpstr>BISHOPS’ CONFERENCE OF SCOTLAND </vt:lpstr>
      <vt:lpstr>PowerPoint Presentation</vt:lpstr>
      <vt:lpstr>BCOS policies </vt:lpstr>
      <vt:lpstr>Information Audit</vt:lpstr>
      <vt:lpstr>What is a Information Audit (1)</vt:lpstr>
      <vt:lpstr>What is a Information Audit (2)</vt:lpstr>
      <vt:lpstr>What is a Information Audit (3)</vt:lpstr>
      <vt:lpstr>What is a Information Audit (4)</vt:lpstr>
      <vt:lpstr>How do I create an Information Audit</vt:lpstr>
      <vt:lpstr>The MANTRA </vt:lpstr>
      <vt:lpstr>Grouping Information </vt:lpstr>
      <vt:lpstr>Data Value</vt:lpstr>
      <vt:lpstr>Risk</vt:lpstr>
      <vt:lpstr>Finding information</vt:lpstr>
      <vt:lpstr>Access</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Information Audit</vt:lpstr>
      <vt:lpstr>Retention Schedules</vt:lpstr>
      <vt:lpstr>Retention Schedules</vt:lpstr>
      <vt:lpstr>Data Breach </vt:lpstr>
      <vt:lpstr>Data Breach </vt:lpstr>
      <vt:lpstr>Data Breach </vt:lpstr>
      <vt:lpstr>Data Breach </vt:lpstr>
      <vt:lpstr>GDPR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BISHOPS’ CONFERENCE OF SCOTLAND</dc:title>
  <dc:creator>Donna Maguire</dc:creator>
  <cp:lastModifiedBy>Donna Maguire</cp:lastModifiedBy>
  <cp:revision>63</cp:revision>
  <cp:lastPrinted>2018-05-13T21:23:04Z</cp:lastPrinted>
  <dcterms:created xsi:type="dcterms:W3CDTF">2018-05-09T09:35:04Z</dcterms:created>
  <dcterms:modified xsi:type="dcterms:W3CDTF">2018-05-31T19:44:02Z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2799344</vt:lpwstr>
  </property>
  <property fmtid="{D5CDD505-2E9C-101B-9397-08002B2CF9AE}" name="NXPowerLiteSettings" pid="3">
    <vt:lpwstr>C700052003A000</vt:lpwstr>
  </property>
  <property fmtid="{D5CDD505-2E9C-101B-9397-08002B2CF9AE}" name="NXPowerLiteVersion" pid="4">
    <vt:lpwstr>D8.0.1</vt:lpwstr>
  </property>
</Properties>
</file>